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2" r:id="rId5"/>
  </p:sldMasterIdLst>
  <p:notesMasterIdLst>
    <p:notesMasterId r:id="rId49"/>
  </p:notesMasterIdLst>
  <p:sldIdLst>
    <p:sldId id="256" r:id="rId6"/>
    <p:sldId id="288" r:id="rId7"/>
    <p:sldId id="289" r:id="rId8"/>
    <p:sldId id="293" r:id="rId9"/>
    <p:sldId id="295" r:id="rId10"/>
    <p:sldId id="296" r:id="rId11"/>
    <p:sldId id="290" r:id="rId12"/>
    <p:sldId id="299" r:id="rId13"/>
    <p:sldId id="333" r:id="rId14"/>
    <p:sldId id="336" r:id="rId15"/>
    <p:sldId id="334" r:id="rId16"/>
    <p:sldId id="335" r:id="rId17"/>
    <p:sldId id="306" r:id="rId18"/>
    <p:sldId id="337" r:id="rId19"/>
    <p:sldId id="338" r:id="rId20"/>
    <p:sldId id="340" r:id="rId21"/>
    <p:sldId id="341" r:id="rId22"/>
    <p:sldId id="298" r:id="rId23"/>
    <p:sldId id="339" r:id="rId24"/>
    <p:sldId id="348" r:id="rId25"/>
    <p:sldId id="319" r:id="rId26"/>
    <p:sldId id="279" r:id="rId27"/>
    <p:sldId id="285" r:id="rId28"/>
    <p:sldId id="284" r:id="rId29"/>
    <p:sldId id="303" r:id="rId30"/>
    <p:sldId id="349" r:id="rId31"/>
    <p:sldId id="317" r:id="rId32"/>
    <p:sldId id="321" r:id="rId33"/>
    <p:sldId id="322" r:id="rId34"/>
    <p:sldId id="343" r:id="rId35"/>
    <p:sldId id="324" r:id="rId36"/>
    <p:sldId id="350" r:id="rId37"/>
    <p:sldId id="310" r:id="rId38"/>
    <p:sldId id="312" r:id="rId39"/>
    <p:sldId id="327" r:id="rId40"/>
    <p:sldId id="329" r:id="rId41"/>
    <p:sldId id="351" r:id="rId42"/>
    <p:sldId id="345" r:id="rId43"/>
    <p:sldId id="346" r:id="rId44"/>
    <p:sldId id="347" r:id="rId45"/>
    <p:sldId id="332" r:id="rId46"/>
    <p:sldId id="331" r:id="rId47"/>
    <p:sldId id="270"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AB2F"/>
    <a:srgbClr val="FF9900"/>
    <a:srgbClr val="8CBDB8"/>
    <a:srgbClr val="8CBEB9"/>
    <a:srgbClr val="F8EA2D"/>
    <a:srgbClr val="FAAFA5"/>
    <a:srgbClr val="E6E6E6"/>
    <a:srgbClr val="F09550"/>
    <a:srgbClr val="127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AD316-5987-474D-AD78-8D2336E69406}" v="3" dt="2023-03-28T15:37:53.68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
          <a:latin typeface="Helvetica Neue Medium"/>
          <a:ea typeface="Helvetica Neue Medium"/>
          <a:cs typeface="Helvetica Neue Medium"/>
        </a:font>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63171" autoAdjust="0"/>
  </p:normalViewPr>
  <p:slideViewPr>
    <p:cSldViewPr snapToGrid="0" snapToObjects="1">
      <p:cViewPr varScale="1">
        <p:scale>
          <a:sx n="52" d="100"/>
          <a:sy n="52" d="100"/>
        </p:scale>
        <p:origin x="2544" y="1782"/>
      </p:cViewPr>
      <p:guideLst/>
    </p:cSldViewPr>
  </p:slideViewPr>
  <p:outlineViewPr>
    <p:cViewPr>
      <p:scale>
        <a:sx n="33" d="100"/>
        <a:sy n="33" d="100"/>
      </p:scale>
      <p:origin x="0" y="-21552"/>
    </p:cViewPr>
  </p:outlineViewPr>
  <p:notesTextViewPr>
    <p:cViewPr>
      <p:scale>
        <a:sx n="1" d="1"/>
        <a:sy n="1" d="1"/>
      </p:scale>
      <p:origin x="0" y="0"/>
    </p:cViewPr>
  </p:notesTextViewPr>
  <p:notesViewPr>
    <p:cSldViewPr snapToGrid="0" snapToObjects="1">
      <p:cViewPr varScale="1">
        <p:scale>
          <a:sx n="51" d="100"/>
          <a:sy n="51" d="100"/>
        </p:scale>
        <p:origin x="263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1143000" y="685800"/>
            <a:ext cx="4572000" cy="3429000"/>
          </a:xfrm>
          <a:prstGeom prst="rect">
            <a:avLst/>
          </a:prstGeom>
        </p:spPr>
        <p:txBody>
          <a:bodyPr/>
          <a:lstStyle/>
          <a:p>
            <a:endParaRPr/>
          </a:p>
        </p:txBody>
      </p:sp>
      <p:sp>
        <p:nvSpPr>
          <p:cNvPr id="184" name="Shape 18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As an approach, population health moves away from 'traditional' thinking about commissioning (planning and paying for) and providing health and care services.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It focuses less on organisations and pathways and more on the needs of the people, or populations, who use them.</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It looks at: </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The needs of people – what matters most to populations of people</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Prevention – helping people stay healthy and well</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Outcomes – the positive differences health care services and support can make</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Reducing health inequalities</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Working together in partnership rather than as individual organisations (system working)</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The 'wider determinants of health' such as housing and transport</a:t>
            </a:r>
          </a:p>
          <a:p>
            <a:endParaRPr lang="en-GB" dirty="0"/>
          </a:p>
        </p:txBody>
      </p:sp>
    </p:spTree>
    <p:extLst>
      <p:ext uri="{BB962C8B-B14F-4D97-AF65-F5344CB8AC3E}">
        <p14:creationId xmlns:p14="http://schemas.microsoft.com/office/powerpoint/2010/main" val="1184643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96572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It is essential that local people's views are included in these decision-making processes.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This workshop builds on what we have learned so far about people's experiences of living with frailty in Leeds, and gives us an opportunity to begin to think about what how we can involve people more moving forward.</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endParaRPr lang="en-GB" dirty="0"/>
          </a:p>
        </p:txBody>
      </p:sp>
    </p:spTree>
    <p:extLst>
      <p:ext uri="{BB962C8B-B14F-4D97-AF65-F5344CB8AC3E}">
        <p14:creationId xmlns:p14="http://schemas.microsoft.com/office/powerpoint/2010/main" val="14283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1452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2095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86526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35258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7138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40106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56287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0012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We aim to address these needs through a framework of nine population and two care delivery boards:</a:t>
            </a:r>
          </a:p>
          <a:p>
            <a:endParaRPr lang="en-GB" dirty="0"/>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rPr>
              <a:t>These boards are responsible for improving (or driving improvements in) the outcomes, experience, and the value of the NHS spend, for their respective population. They work across organisations and sectors with a clear focus on their population's particular needs. </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endParaRPr lang="en-GB" dirty="0"/>
          </a:p>
        </p:txBody>
      </p:sp>
    </p:spTree>
    <p:extLst>
      <p:ext uri="{BB962C8B-B14F-4D97-AF65-F5344CB8AC3E}">
        <p14:creationId xmlns:p14="http://schemas.microsoft.com/office/powerpoint/2010/main" val="259415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We aim to address these needs through a framework of nine population and two care delivery boards:</a:t>
            </a:r>
          </a:p>
          <a:p>
            <a:endParaRPr lang="en-GB" dirty="0"/>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rPr>
              <a:t>These boards are responsible for improving (or driving improvements in) the outcomes, experience, and the value of the NHS spend, for their respective population. They work across organisations and sectors with a clear focus on their population's particular needs. </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endParaRPr lang="en-GB" dirty="0"/>
          </a:p>
        </p:txBody>
      </p:sp>
    </p:spTree>
    <p:extLst>
      <p:ext uri="{BB962C8B-B14F-4D97-AF65-F5344CB8AC3E}">
        <p14:creationId xmlns:p14="http://schemas.microsoft.com/office/powerpoint/2010/main" val="203699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We aim to address these needs through a framework of nine population and two care delivery boards:</a:t>
            </a:r>
          </a:p>
          <a:p>
            <a:endParaRPr lang="en-GB" dirty="0"/>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rPr>
              <a:t>These boards are responsible for improving (or driving improvements in) the outcomes, experience, and the value of the NHS spend, for their respective population. They work across organisations and sectors with a clear focus on their population's particular needs. </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endParaRPr lang="en-GB" dirty="0"/>
          </a:p>
        </p:txBody>
      </p:sp>
    </p:spTree>
    <p:extLst>
      <p:ext uri="{BB962C8B-B14F-4D97-AF65-F5344CB8AC3E}">
        <p14:creationId xmlns:p14="http://schemas.microsoft.com/office/powerpoint/2010/main" val="170882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We aim to address these needs through a framework of nine population and two care delivery boards:</a:t>
            </a:r>
          </a:p>
          <a:p>
            <a:endParaRPr lang="en-GB" dirty="0"/>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rPr>
              <a:t>These boards are responsible for improving (or driving improvements in) the outcomes, experience, and the value of the NHS spend, for their respective population. They work across organisations and sectors with a clear focus on their population's particular needs. </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endParaRPr lang="en-GB" dirty="0"/>
          </a:p>
        </p:txBody>
      </p:sp>
    </p:spTree>
    <p:extLst>
      <p:ext uri="{BB962C8B-B14F-4D97-AF65-F5344CB8AC3E}">
        <p14:creationId xmlns:p14="http://schemas.microsoft.com/office/powerpoint/2010/main" val="76869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Boards are made up of senior representatives from across the health and care partnership including representatives from the third sector and from </a:t>
            </a:r>
            <a:r>
              <a:rPr kumimoji="0" lang="en-GB"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Healthwatch</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There is also space for 'citizen' or people's voice representation, which we are thinking about today</a:t>
            </a:r>
            <a:endParaRPr lang="en-GB" dirty="0"/>
          </a:p>
        </p:txBody>
      </p:sp>
    </p:spTree>
    <p:extLst>
      <p:ext uri="{BB962C8B-B14F-4D97-AF65-F5344CB8AC3E}">
        <p14:creationId xmlns:p14="http://schemas.microsoft.com/office/powerpoint/2010/main" val="2701142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Boards are made up of senior representatives from across the health and care partnership including representatives from the third sector and from </a:t>
            </a:r>
            <a:r>
              <a:rPr kumimoji="0" lang="en-GB"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Healthwatch</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There is also space for 'citizen' or people's voice representation, which we are thinking about today</a:t>
            </a:r>
            <a:endParaRPr lang="en-GB" dirty="0"/>
          </a:p>
        </p:txBody>
      </p:sp>
    </p:spTree>
    <p:extLst>
      <p:ext uri="{BB962C8B-B14F-4D97-AF65-F5344CB8AC3E}">
        <p14:creationId xmlns:p14="http://schemas.microsoft.com/office/powerpoint/2010/main" val="231170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Boards are made up of senior representatives from across the health and care partnership including representatives from the third sector and from </a:t>
            </a:r>
            <a:r>
              <a:rPr kumimoji="0" lang="en-GB"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Healthwatch</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There is also space for 'citizen' or people's voice representation, which we are thinking about today</a:t>
            </a:r>
            <a:endParaRPr lang="en-GB" dirty="0"/>
          </a:p>
        </p:txBody>
      </p:sp>
    </p:spTree>
    <p:extLst>
      <p:ext uri="{BB962C8B-B14F-4D97-AF65-F5344CB8AC3E}">
        <p14:creationId xmlns:p14="http://schemas.microsoft.com/office/powerpoint/2010/main" val="62924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27844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The Headrow 2">
    <p:bg>
      <p:bgPr>
        <a:solidFill>
          <a:srgbClr val="FFFFFF"/>
        </a:solidFill>
        <a:effectLst/>
      </p:bgPr>
    </p:bg>
    <p:spTree>
      <p:nvGrpSpPr>
        <p:cNvPr id="1" name=""/>
        <p:cNvGrpSpPr/>
        <p:nvPr/>
      </p:nvGrpSpPr>
      <p:grpSpPr>
        <a:xfrm>
          <a:off x="0" y="0"/>
          <a:ext cx="0" cy="0"/>
          <a:chOff x="0" y="0"/>
          <a:chExt cx="0" cy="0"/>
        </a:xfrm>
      </p:grpSpPr>
      <p:pic>
        <p:nvPicPr>
          <p:cNvPr id="16" name="Image" descr="Image"/>
          <p:cNvPicPr>
            <a:picLocks noChangeAspect="1"/>
          </p:cNvPicPr>
          <p:nvPr/>
        </p:nvPicPr>
        <p:blipFill rotWithShape="1">
          <a:blip r:embed="rId2"/>
          <a:srcRect l="6358" r="7145"/>
          <a:stretch/>
        </p:blipFill>
        <p:spPr>
          <a:xfrm>
            <a:off x="-1" y="5637749"/>
            <a:ext cx="24416669" cy="7677952"/>
          </a:xfrm>
          <a:prstGeom prst="rect">
            <a:avLst/>
          </a:prstGeom>
          <a:ln w="12700">
            <a:miter lim="400000"/>
          </a:ln>
        </p:spPr>
      </p:pic>
      <p:pic>
        <p:nvPicPr>
          <p:cNvPr id="17" name="LH&amp;CP_Logos_Primary Logo.png" descr="LH&amp;CP_Logos_Primary Logo.png"/>
          <p:cNvPicPr>
            <a:picLocks noChangeAspect="1"/>
          </p:cNvPicPr>
          <p:nvPr/>
        </p:nvPicPr>
        <p:blipFill>
          <a:blip r:embed="rId3"/>
          <a:stretch>
            <a:fillRect/>
          </a:stretch>
        </p:blipFill>
        <p:spPr>
          <a:xfrm>
            <a:off x="16857039" y="135114"/>
            <a:ext cx="7301437" cy="2641522"/>
          </a:xfrm>
          <a:prstGeom prst="rect">
            <a:avLst/>
          </a:prstGeom>
          <a:ln w="12700">
            <a:miter lim="400000"/>
          </a:ln>
        </p:spPr>
      </p:pic>
      <p:sp>
        <p:nvSpPr>
          <p:cNvPr id="18"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9"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rPr dirty="0"/>
              <a:t>Presentation Title</a:t>
            </a:r>
          </a:p>
        </p:txBody>
      </p:sp>
      <p:sp>
        <p:nvSpPr>
          <p:cNvPr id="20"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22"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9" name="Rectangle 8">
            <a:extLst>
              <a:ext uri="{FF2B5EF4-FFF2-40B4-BE49-F238E27FC236}">
                <a16:creationId xmlns:a16="http://schemas.microsoft.com/office/drawing/2014/main" id="{5B0B230D-1157-D944-A779-FC9B81409AFD}"/>
              </a:ext>
            </a:extLst>
          </p:cNvPr>
          <p:cNvSpPr/>
          <p:nvPr userDrawn="1"/>
        </p:nvSpPr>
        <p:spPr>
          <a:xfrm>
            <a:off x="-1" y="12434193"/>
            <a:ext cx="24416669" cy="1281807"/>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pic>
        <p:nvPicPr>
          <p:cNvPr id="10" name="Picture 9">
            <a:extLst>
              <a:ext uri="{FF2B5EF4-FFF2-40B4-BE49-F238E27FC236}">
                <a16:creationId xmlns:a16="http://schemas.microsoft.com/office/drawing/2014/main" id="{69B54FA6-4772-0C4E-8C71-FE5C01D51A47}"/>
              </a:ext>
            </a:extLst>
          </p:cNvPr>
          <p:cNvPicPr>
            <a:picLocks noChangeAspect="1"/>
          </p:cNvPicPr>
          <p:nvPr userDrawn="1"/>
        </p:nvPicPr>
        <p:blipFill>
          <a:blip r:embed="rId4"/>
          <a:stretch>
            <a:fillRect/>
          </a:stretch>
        </p:blipFill>
        <p:spPr>
          <a:xfrm>
            <a:off x="20067484" y="12767760"/>
            <a:ext cx="3727633" cy="476391"/>
          </a:xfrm>
          <a:prstGeom prst="rect">
            <a:avLst/>
          </a:prstGeom>
        </p:spPr>
      </p:pic>
    </p:spTree>
    <p:extLst>
      <p:ext uri="{BB962C8B-B14F-4D97-AF65-F5344CB8AC3E}">
        <p14:creationId xmlns:p14="http://schemas.microsoft.com/office/powerpoint/2010/main" val="407013591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9" name="Rounded Rectangle">
            <a:extLst>
              <a:ext uri="{FF2B5EF4-FFF2-40B4-BE49-F238E27FC236}">
                <a16:creationId xmlns:a16="http://schemas.microsoft.com/office/drawing/2014/main" id="{060BCEC3-CC3D-4724-9E86-34184085B5C3}"/>
              </a:ext>
            </a:extLst>
          </p:cNvPr>
          <p:cNvSpPr/>
          <p:nvPr/>
        </p:nvSpPr>
        <p:spPr>
          <a:xfrm>
            <a:off x="1396635" y="2960422"/>
            <a:ext cx="21590731" cy="8473946"/>
          </a:xfrm>
          <a:prstGeom prst="roundRect">
            <a:avLst>
              <a:gd name="adj" fmla="val 10874"/>
            </a:avLst>
          </a:prstGeom>
          <a:solidFill>
            <a:srgbClr val="007A78"/>
          </a:solidFill>
          <a:ln w="12700" cap="flat">
            <a:noFill/>
            <a:miter lim="400000"/>
          </a:ln>
          <a:effectLst/>
        </p:spPr>
        <p:txBody>
          <a:bodyPr wrap="square" lIns="50800" tIns="50800" rIns="50800" bIns="50800" numCol="1" anchor="t">
            <a:noAutofit/>
          </a:bodyPr>
          <a:lstStyle/>
          <a:p>
            <a:pPr indent="457200" algn="l" defTabSz="825500">
              <a:spcBef>
                <a:spcPts val="200"/>
              </a:spcBef>
              <a:defRPr sz="2800">
                <a:solidFill>
                  <a:srgbClr val="FFFFFF"/>
                </a:solidFill>
              </a:defRPr>
            </a:pPr>
            <a:endParaRPr/>
          </a:p>
        </p:txBody>
      </p:sp>
      <p:pic>
        <p:nvPicPr>
          <p:cNvPr id="11" name="Image" descr="Image">
            <a:extLst>
              <a:ext uri="{FF2B5EF4-FFF2-40B4-BE49-F238E27FC236}">
                <a16:creationId xmlns:a16="http://schemas.microsoft.com/office/drawing/2014/main" id="{AC6B74D1-A736-43F1-9C15-959C4C627D3E}"/>
              </a:ext>
            </a:extLst>
          </p:cNvPr>
          <p:cNvPicPr>
            <a:picLocks noChangeAspect="1"/>
          </p:cNvPicPr>
          <p:nvPr userDrawn="1"/>
        </p:nvPicPr>
        <p:blipFill>
          <a:blip r:embed="rId3"/>
          <a:stretch>
            <a:fillRect/>
          </a:stretch>
        </p:blipFill>
        <p:spPr>
          <a:xfrm>
            <a:off x="15315423" y="3854684"/>
            <a:ext cx="6451444" cy="6685420"/>
          </a:xfrm>
          <a:prstGeom prst="rect">
            <a:avLst/>
          </a:prstGeom>
          <a:ln w="12700">
            <a:miter lim="400000"/>
          </a:ln>
        </p:spPr>
      </p:pic>
      <p:sp>
        <p:nvSpPr>
          <p:cNvPr id="12" name="Text Placeholder 2">
            <a:extLst>
              <a:ext uri="{FF2B5EF4-FFF2-40B4-BE49-F238E27FC236}">
                <a16:creationId xmlns:a16="http://schemas.microsoft.com/office/drawing/2014/main" id="{51BFC2D6-0E49-421D-87F9-B08067B38A92}"/>
              </a:ext>
            </a:extLst>
          </p:cNvPr>
          <p:cNvSpPr>
            <a:spLocks noGrp="1"/>
          </p:cNvSpPr>
          <p:nvPr>
            <p:ph type="body" sz="quarter" idx="10"/>
          </p:nvPr>
        </p:nvSpPr>
        <p:spPr>
          <a:xfrm>
            <a:off x="1967345" y="3175896"/>
            <a:ext cx="12607638" cy="8100117"/>
          </a:xfrm>
          <a:prstGeom prst="rect">
            <a:avLst/>
          </a:prstGeom>
        </p:spPr>
        <p:txBody>
          <a:bodyPr/>
          <a:lstStyle>
            <a:lvl1pPr marL="571500" indent="-571500">
              <a:spcAft>
                <a:spcPts val="600"/>
              </a:spcAft>
              <a:buFont typeface="Arial" panose="020B0604020202020204" pitchFamily="34" charset="0"/>
              <a:buChar char="•"/>
              <a:defRPr sz="4000" b="0" i="0">
                <a:solidFill>
                  <a:schemeClr val="bg1"/>
                </a:solidFill>
              </a:defRPr>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solidFill>
                  <a:schemeClr val="bg1"/>
                </a:solidFill>
              </a:defRPr>
            </a:lvl3pPr>
            <a:lvl4pPr marL="3233738" indent="-817563">
              <a:spcAft>
                <a:spcPts val="600"/>
              </a:spcAft>
              <a:buFont typeface="Wingdings" panose="05000000000000000000" pitchFamily="2" charset="2"/>
              <a:buChar char="§"/>
              <a:tabLst>
                <a:tab pos="1698625" algn="l"/>
              </a:tabLst>
              <a:defRPr sz="4000" b="0" i="0">
                <a:solidFill>
                  <a:schemeClr val="bg1"/>
                </a:solidFill>
              </a:defRPr>
            </a:lvl4pPr>
            <a:lvl5pPr marL="4081463" indent="-685800">
              <a:spcAft>
                <a:spcPts val="600"/>
              </a:spcAft>
              <a:buFont typeface="Arial" panose="020B0604020202020204" pitchFamily="34" charset="0"/>
              <a:buChar char="•"/>
              <a:defRPr sz="4000" b="0" i="0">
                <a:solidFill>
                  <a:schemeClr val="bg1"/>
                </a:solidFill>
              </a:defRPr>
            </a:lvl5pPr>
            <a:lvl6pPr marL="4930775" indent="-815975">
              <a:spcAft>
                <a:spcPts val="600"/>
              </a:spcAft>
              <a:buFont typeface="Courier New" panose="02070309020205020404" pitchFamily="49" charset="0"/>
              <a:buChar char="o"/>
              <a:defRPr sz="4000" b="0">
                <a:solidFill>
                  <a:schemeClr val="bg1"/>
                </a:solidFill>
              </a:defRPr>
            </a:lvl6pPr>
            <a:lvl7pPr marL="5649913" indent="-719138">
              <a:spcAft>
                <a:spcPts val="600"/>
              </a:spcAft>
              <a:buFont typeface="Wingdings" panose="05000000000000000000" pitchFamily="2" charset="2"/>
              <a:buChar char="§"/>
              <a:defRPr sz="4000" b="0">
                <a:solidFill>
                  <a:schemeClr val="bg1"/>
                </a:solidFill>
              </a:defRPr>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467020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Author page">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rot="14045469">
            <a:off x="13521038" y="11207687"/>
            <a:ext cx="5228797" cy="2801723"/>
          </a:xfrm>
          <a:prstGeom prst="rect">
            <a:avLst/>
          </a:prstGeom>
          <a:ln w="12700">
            <a:miter lim="400000"/>
          </a:ln>
        </p:spPr>
      </p:pic>
      <p:pic>
        <p:nvPicPr>
          <p:cNvPr id="172" name="Image" descr="Image"/>
          <p:cNvPicPr>
            <a:picLocks noChangeAspect="1"/>
          </p:cNvPicPr>
          <p:nvPr/>
        </p:nvPicPr>
        <p:blipFill>
          <a:blip r:embed="rId3"/>
          <a:stretch>
            <a:fillRect/>
          </a:stretch>
        </p:blipFill>
        <p:spPr>
          <a:xfrm rot="20072924">
            <a:off x="19223834" y="4499392"/>
            <a:ext cx="6773049" cy="3629169"/>
          </a:xfrm>
          <a:prstGeom prst="rect">
            <a:avLst/>
          </a:prstGeom>
          <a:ln w="12700">
            <a:miter lim="400000"/>
          </a:ln>
        </p:spPr>
      </p:pic>
      <p:pic>
        <p:nvPicPr>
          <p:cNvPr id="173" name="Image" descr="Image"/>
          <p:cNvPicPr>
            <a:picLocks noChangeAspect="1"/>
          </p:cNvPicPr>
          <p:nvPr/>
        </p:nvPicPr>
        <p:blipFill>
          <a:blip r:embed="rId4"/>
          <a:stretch>
            <a:fillRect/>
          </a:stretch>
        </p:blipFill>
        <p:spPr>
          <a:xfrm>
            <a:off x="12974336" y="1348925"/>
            <a:ext cx="4508016" cy="4507940"/>
          </a:xfrm>
          <a:prstGeom prst="rect">
            <a:avLst/>
          </a:prstGeom>
          <a:ln w="12700">
            <a:miter lim="400000"/>
          </a:ln>
        </p:spPr>
      </p:pic>
      <p:pic>
        <p:nvPicPr>
          <p:cNvPr id="174" name="LH&amp;CP_Logos_Primary logo WO 1.png" descr="LH&amp;CP_Logos_Primary logo WO 1.png"/>
          <p:cNvPicPr>
            <a:picLocks noChangeAspect="1"/>
          </p:cNvPicPr>
          <p:nvPr/>
        </p:nvPicPr>
        <p:blipFill>
          <a:blip r:embed="rId5"/>
          <a:stretch>
            <a:fillRect/>
          </a:stretch>
        </p:blipFill>
        <p:spPr>
          <a:xfrm>
            <a:off x="773439" y="10783423"/>
            <a:ext cx="6104170" cy="2208374"/>
          </a:xfrm>
          <a:prstGeom prst="rect">
            <a:avLst/>
          </a:prstGeom>
          <a:ln w="12700">
            <a:miter lim="400000"/>
          </a:ln>
        </p:spPr>
      </p:pic>
      <p:sp>
        <p:nvSpPr>
          <p:cNvPr id="175" name="Author name"/>
          <p:cNvSpPr txBox="1">
            <a:spLocks noGrp="1"/>
          </p:cNvSpPr>
          <p:nvPr>
            <p:ph type="title" hasCustomPrompt="1"/>
          </p:nvPr>
        </p:nvSpPr>
        <p:spPr>
          <a:xfrm>
            <a:off x="1663695" y="2026872"/>
            <a:ext cx="21971006" cy="4648203"/>
          </a:xfrm>
          <a:prstGeom prst="rect">
            <a:avLst/>
          </a:prstGeom>
        </p:spPr>
        <p:txBody>
          <a:bodyPr/>
          <a:lstStyle/>
          <a:p>
            <a:r>
              <a:t>Author name</a:t>
            </a:r>
          </a:p>
        </p:txBody>
      </p:sp>
      <p:sp>
        <p:nvSpPr>
          <p:cNvPr id="176" name="Body Level One…"/>
          <p:cNvSpPr txBox="1">
            <a:spLocks noGrp="1"/>
          </p:cNvSpPr>
          <p:nvPr>
            <p:ph type="body" sz="quarter" idx="1" hasCustomPrompt="1"/>
          </p:nvPr>
        </p:nvSpPr>
        <p:spPr>
          <a:xfrm>
            <a:off x="1663695" y="7048941"/>
            <a:ext cx="21971001" cy="864192"/>
          </a:xfrm>
          <a:prstGeom prst="rect">
            <a:avLst/>
          </a:prstGeom>
        </p:spPr>
        <p:txBody>
          <a:bodyPr>
            <a:normAutofit/>
          </a:bodyPr>
          <a:lstStyle>
            <a:lvl1pPr>
              <a:defRPr sz="4000" b="0">
                <a:solidFill>
                  <a:srgbClr val="FFFFFF"/>
                </a:solidFill>
                <a:latin typeface="Helvetica Neue Medium"/>
                <a:ea typeface="Helvetica Neue Medium"/>
                <a:cs typeface="Helvetica Neue Medium"/>
                <a:sym typeface="Helvetica Neue Medium"/>
              </a:defRPr>
            </a:lvl1pPr>
            <a:lvl2pPr>
              <a:defRPr sz="4000" b="0">
                <a:solidFill>
                  <a:srgbClr val="FFFFFF"/>
                </a:solidFill>
                <a:latin typeface="Helvetica Neue Medium"/>
                <a:ea typeface="Helvetica Neue Medium"/>
                <a:cs typeface="Helvetica Neue Medium"/>
                <a:sym typeface="Helvetica Neue Medium"/>
              </a:defRPr>
            </a:lvl2pPr>
            <a:lvl3pPr>
              <a:defRPr sz="4000" b="0">
                <a:solidFill>
                  <a:srgbClr val="FFFFFF"/>
                </a:solidFill>
                <a:latin typeface="Helvetica Neue Medium"/>
                <a:ea typeface="Helvetica Neue Medium"/>
                <a:cs typeface="Helvetica Neue Medium"/>
                <a:sym typeface="Helvetica Neue Medium"/>
              </a:defRPr>
            </a:lvl3pPr>
            <a:lvl4pPr>
              <a:defRPr sz="4000" b="0">
                <a:solidFill>
                  <a:srgbClr val="FFFFFF"/>
                </a:solidFill>
                <a:latin typeface="Helvetica Neue Medium"/>
                <a:ea typeface="Helvetica Neue Medium"/>
                <a:cs typeface="Helvetica Neue Medium"/>
                <a:sym typeface="Helvetica Neue Medium"/>
              </a:defRPr>
            </a:lvl4pPr>
            <a:lvl5pPr>
              <a:defRPr sz="4000" b="0">
                <a:solidFill>
                  <a:srgbClr val="FFFFFF"/>
                </a:solidFill>
                <a:latin typeface="Helvetica Neue Medium"/>
                <a:ea typeface="Helvetica Neue Medium"/>
                <a:cs typeface="Helvetica Neue Medium"/>
                <a:sym typeface="Helvetica Neue Medium"/>
              </a:defRPr>
            </a:lvl5pPr>
          </a:lstStyle>
          <a:p>
            <a:r>
              <a:t>Thank you</a:t>
            </a:r>
          </a:p>
          <a:p>
            <a:pPr lvl="1"/>
            <a:endParaRPr/>
          </a:p>
          <a:p>
            <a:pPr lvl="2"/>
            <a:endParaRPr/>
          </a:p>
          <a:p>
            <a:pPr lvl="3"/>
            <a:endParaRPr/>
          </a:p>
          <a:p>
            <a:pPr lvl="4"/>
            <a:endParaRPr/>
          </a:p>
        </p:txBody>
      </p:sp>
      <p:sp>
        <p:nvSpPr>
          <p:cNvPr id="177"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 The Headrow 2">
    <p:bg>
      <p:bgPr>
        <a:solidFill>
          <a:srgbClr val="FFFFFF"/>
        </a:solidFill>
        <a:effectLst/>
      </p:bgPr>
    </p:bg>
    <p:spTree>
      <p:nvGrpSpPr>
        <p:cNvPr id="1" name=""/>
        <p:cNvGrpSpPr/>
        <p:nvPr/>
      </p:nvGrpSpPr>
      <p:grpSpPr>
        <a:xfrm>
          <a:off x="0" y="0"/>
          <a:ext cx="0" cy="0"/>
          <a:chOff x="0" y="0"/>
          <a:chExt cx="0" cy="0"/>
        </a:xfrm>
      </p:grpSpPr>
      <p:pic>
        <p:nvPicPr>
          <p:cNvPr id="16" name="Image" descr="Image"/>
          <p:cNvPicPr>
            <a:picLocks noChangeAspect="1"/>
          </p:cNvPicPr>
          <p:nvPr/>
        </p:nvPicPr>
        <p:blipFill rotWithShape="1">
          <a:blip r:embed="rId2"/>
          <a:srcRect l="6358" r="7145"/>
          <a:stretch/>
        </p:blipFill>
        <p:spPr>
          <a:xfrm>
            <a:off x="-1" y="5637749"/>
            <a:ext cx="24416669" cy="7677952"/>
          </a:xfrm>
          <a:prstGeom prst="rect">
            <a:avLst/>
          </a:prstGeom>
          <a:ln w="12700">
            <a:miter lim="400000"/>
          </a:ln>
        </p:spPr>
      </p:pic>
      <p:pic>
        <p:nvPicPr>
          <p:cNvPr id="17" name="LH&amp;CP_Logos_Primary Logo.png" descr="LH&amp;CP_Logos_Primary Logo.png"/>
          <p:cNvPicPr>
            <a:picLocks noChangeAspect="1"/>
          </p:cNvPicPr>
          <p:nvPr/>
        </p:nvPicPr>
        <p:blipFill>
          <a:blip r:embed="rId3"/>
          <a:stretch>
            <a:fillRect/>
          </a:stretch>
        </p:blipFill>
        <p:spPr>
          <a:xfrm>
            <a:off x="16857039" y="135114"/>
            <a:ext cx="7301437" cy="2641522"/>
          </a:xfrm>
          <a:prstGeom prst="rect">
            <a:avLst/>
          </a:prstGeom>
          <a:ln w="12700">
            <a:miter lim="400000"/>
          </a:ln>
        </p:spPr>
      </p:pic>
      <p:sp>
        <p:nvSpPr>
          <p:cNvPr id="18"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9"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rPr dirty="0"/>
              <a:t>Presentation Title</a:t>
            </a:r>
          </a:p>
        </p:txBody>
      </p:sp>
      <p:sp>
        <p:nvSpPr>
          <p:cNvPr id="20"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22"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9" name="Rectangle 8">
            <a:extLst>
              <a:ext uri="{FF2B5EF4-FFF2-40B4-BE49-F238E27FC236}">
                <a16:creationId xmlns:a16="http://schemas.microsoft.com/office/drawing/2014/main" id="{5B0B230D-1157-D944-A779-FC9B81409AFD}"/>
              </a:ext>
            </a:extLst>
          </p:cNvPr>
          <p:cNvSpPr/>
          <p:nvPr userDrawn="1"/>
        </p:nvSpPr>
        <p:spPr>
          <a:xfrm>
            <a:off x="-1" y="12434193"/>
            <a:ext cx="24416669" cy="1281807"/>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pic>
        <p:nvPicPr>
          <p:cNvPr id="10" name="Picture 9">
            <a:extLst>
              <a:ext uri="{FF2B5EF4-FFF2-40B4-BE49-F238E27FC236}">
                <a16:creationId xmlns:a16="http://schemas.microsoft.com/office/drawing/2014/main" id="{69B54FA6-4772-0C4E-8C71-FE5C01D51A47}"/>
              </a:ext>
            </a:extLst>
          </p:cNvPr>
          <p:cNvPicPr>
            <a:picLocks noChangeAspect="1"/>
          </p:cNvPicPr>
          <p:nvPr userDrawn="1"/>
        </p:nvPicPr>
        <p:blipFill>
          <a:blip r:embed="rId4"/>
          <a:stretch>
            <a:fillRect/>
          </a:stretch>
        </p:blipFill>
        <p:spPr>
          <a:xfrm>
            <a:off x="20067484" y="12767760"/>
            <a:ext cx="3727633" cy="476391"/>
          </a:xfrm>
          <a:prstGeom prst="rect">
            <a:avLst/>
          </a:prstGeom>
        </p:spPr>
      </p:pic>
    </p:spTree>
    <p:extLst>
      <p:ext uri="{BB962C8B-B14F-4D97-AF65-F5344CB8AC3E}">
        <p14:creationId xmlns:p14="http://schemas.microsoft.com/office/powerpoint/2010/main" val="37190889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 Middleton Park 1">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7831238"/>
            <a:ext cx="24416669" cy="5902125"/>
          </a:xfrm>
          <a:prstGeom prst="rect">
            <a:avLst/>
          </a:prstGeom>
          <a:ln w="12700">
            <a:miter lim="400000"/>
          </a:ln>
        </p:spPr>
      </p:pic>
      <p:sp>
        <p:nvSpPr>
          <p:cNvPr id="30"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t>Presentation Title</a:t>
            </a:r>
          </a:p>
        </p:txBody>
      </p:sp>
      <p:pic>
        <p:nvPicPr>
          <p:cNvPr id="32" name="Image" descr="Image"/>
          <p:cNvPicPr>
            <a:picLocks noChangeAspect="1"/>
          </p:cNvPicPr>
          <p:nvPr/>
        </p:nvPicPr>
        <p:blipFill>
          <a:blip r:embed="rId3"/>
          <a:stretch>
            <a:fillRect/>
          </a:stretch>
        </p:blipFill>
        <p:spPr>
          <a:xfrm>
            <a:off x="20113265" y="12785880"/>
            <a:ext cx="3636071" cy="444704"/>
          </a:xfrm>
          <a:prstGeom prst="rect">
            <a:avLst/>
          </a:prstGeom>
          <a:ln w="12700">
            <a:miter lim="400000"/>
          </a:ln>
        </p:spPr>
      </p:pic>
      <p:pic>
        <p:nvPicPr>
          <p:cNvPr id="33" name="LH&amp;CP_Logos_Primary Logo.png" descr="LH&amp;CP_Logos_Primary Logo.png"/>
          <p:cNvPicPr>
            <a:picLocks noChangeAspect="1"/>
          </p:cNvPicPr>
          <p:nvPr/>
        </p:nvPicPr>
        <p:blipFill>
          <a:blip r:embed="rId4"/>
          <a:stretch>
            <a:fillRect/>
          </a:stretch>
        </p:blipFill>
        <p:spPr>
          <a:xfrm>
            <a:off x="16857039" y="135114"/>
            <a:ext cx="7301436" cy="2641522"/>
          </a:xfrm>
          <a:prstGeom prst="rect">
            <a:avLst/>
          </a:prstGeom>
          <a:ln w="12700">
            <a:miter lim="400000"/>
          </a:ln>
        </p:spPr>
      </p:pic>
      <p:sp>
        <p:nvSpPr>
          <p:cNvPr id="34"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42151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Title Slide - Middleton Park 2">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7831238"/>
            <a:ext cx="24416669" cy="5902125"/>
          </a:xfrm>
          <a:prstGeom prst="rect">
            <a:avLst/>
          </a:prstGeom>
          <a:ln w="12700">
            <a:miter lim="400000"/>
          </a:ln>
        </p:spPr>
      </p:pic>
      <p:sp>
        <p:nvSpPr>
          <p:cNvPr id="2" name="Rectangle 1">
            <a:extLst>
              <a:ext uri="{FF2B5EF4-FFF2-40B4-BE49-F238E27FC236}">
                <a16:creationId xmlns:a16="http://schemas.microsoft.com/office/drawing/2014/main" id="{5ABEFCAE-CED6-E04A-86F1-57DE45B8C44F}"/>
              </a:ext>
            </a:extLst>
          </p:cNvPr>
          <p:cNvSpPr/>
          <p:nvPr userDrawn="1"/>
        </p:nvSpPr>
        <p:spPr>
          <a:xfrm>
            <a:off x="-1" y="12434193"/>
            <a:ext cx="24416669" cy="1281807"/>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
        <p:nvSpPr>
          <p:cNvPr id="30"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t>Presentation Title</a:t>
            </a:r>
          </a:p>
        </p:txBody>
      </p:sp>
      <p:pic>
        <p:nvPicPr>
          <p:cNvPr id="33" name="LH&amp;CP_Logos_Primary Logo.png" descr="LH&amp;CP_Logos_Primary Logo.png"/>
          <p:cNvPicPr>
            <a:picLocks noChangeAspect="1"/>
          </p:cNvPicPr>
          <p:nvPr/>
        </p:nvPicPr>
        <p:blipFill>
          <a:blip r:embed="rId3"/>
          <a:stretch>
            <a:fillRect/>
          </a:stretch>
        </p:blipFill>
        <p:spPr>
          <a:xfrm>
            <a:off x="16857039" y="135114"/>
            <a:ext cx="7301436" cy="2641522"/>
          </a:xfrm>
          <a:prstGeom prst="rect">
            <a:avLst/>
          </a:prstGeom>
          <a:ln w="12700">
            <a:miter lim="400000"/>
          </a:ln>
        </p:spPr>
      </p:pic>
      <p:sp>
        <p:nvSpPr>
          <p:cNvPr id="34"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pic>
        <p:nvPicPr>
          <p:cNvPr id="9" name="Picture 8">
            <a:extLst>
              <a:ext uri="{FF2B5EF4-FFF2-40B4-BE49-F238E27FC236}">
                <a16:creationId xmlns:a16="http://schemas.microsoft.com/office/drawing/2014/main" id="{88F901E0-C1A8-4148-830D-31FE69A02855}"/>
              </a:ext>
            </a:extLst>
          </p:cNvPr>
          <p:cNvPicPr>
            <a:picLocks noChangeAspect="1"/>
          </p:cNvPicPr>
          <p:nvPr userDrawn="1"/>
        </p:nvPicPr>
        <p:blipFill>
          <a:blip r:embed="rId4"/>
          <a:stretch>
            <a:fillRect/>
          </a:stretch>
        </p:blipFill>
        <p:spPr>
          <a:xfrm>
            <a:off x="20067484" y="12767760"/>
            <a:ext cx="3727633" cy="476391"/>
          </a:xfrm>
          <a:prstGeom prst="rect">
            <a:avLst/>
          </a:prstGeom>
        </p:spPr>
      </p:pic>
    </p:spTree>
    <p:extLst>
      <p:ext uri="{BB962C8B-B14F-4D97-AF65-F5344CB8AC3E}">
        <p14:creationId xmlns:p14="http://schemas.microsoft.com/office/powerpoint/2010/main" val="35269444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with shapes">
    <p:bg>
      <p:bgPr>
        <a:solidFill>
          <a:srgbClr val="1B365D">
            <a:alpha val="0"/>
          </a:srgbClr>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pic>
        <p:nvPicPr>
          <p:cNvPr id="8" name="LH&amp;CP_Logos_Primary Logo.png" descr="LH&amp;CP_Logos_Primary Logo.png">
            <a:extLst>
              <a:ext uri="{FF2B5EF4-FFF2-40B4-BE49-F238E27FC236}">
                <a16:creationId xmlns:a16="http://schemas.microsoft.com/office/drawing/2014/main" id="{7EE90D68-108F-BB4F-8931-CD1B19E6DF33}"/>
              </a:ext>
            </a:extLst>
          </p:cNvPr>
          <p:cNvPicPr>
            <a:picLocks noChangeAspect="1"/>
          </p:cNvPicPr>
          <p:nvPr userDrawn="1"/>
        </p:nvPicPr>
        <p:blipFill>
          <a:blip r:embed="rId2"/>
          <a:stretch>
            <a:fillRect/>
          </a:stretch>
        </p:blipFill>
        <p:spPr>
          <a:xfrm>
            <a:off x="16857039" y="135114"/>
            <a:ext cx="7301436" cy="2641522"/>
          </a:xfrm>
          <a:prstGeom prst="rect">
            <a:avLst/>
          </a:prstGeom>
          <a:ln w="12700">
            <a:miter lim="400000"/>
          </a:ln>
        </p:spPr>
      </p:pic>
      <p:sp>
        <p:nvSpPr>
          <p:cNvPr id="12" name="Body Level One…">
            <a:extLst>
              <a:ext uri="{FF2B5EF4-FFF2-40B4-BE49-F238E27FC236}">
                <a16:creationId xmlns:a16="http://schemas.microsoft.com/office/drawing/2014/main" id="{A37F964E-1ED3-5648-8C94-3C452D721191}"/>
              </a:ext>
            </a:extLst>
          </p:cNvPr>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3" name="Presentation Title">
            <a:extLst>
              <a:ext uri="{FF2B5EF4-FFF2-40B4-BE49-F238E27FC236}">
                <a16:creationId xmlns:a16="http://schemas.microsoft.com/office/drawing/2014/main" id="{FC25B1DE-91E5-5440-A272-8B4AD87E0938}"/>
              </a:ext>
            </a:extLst>
          </p:cNvPr>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rPr dirty="0"/>
              <a:t>Presentation Title</a:t>
            </a:r>
          </a:p>
        </p:txBody>
      </p:sp>
      <p:sp>
        <p:nvSpPr>
          <p:cNvPr id="14" name="Text Placeholder 4">
            <a:extLst>
              <a:ext uri="{FF2B5EF4-FFF2-40B4-BE49-F238E27FC236}">
                <a16:creationId xmlns:a16="http://schemas.microsoft.com/office/drawing/2014/main" id="{DE6B4313-B117-BD4A-8E92-C1E121BAC439}"/>
              </a:ext>
            </a:extLst>
          </p:cNvPr>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pic>
        <p:nvPicPr>
          <p:cNvPr id="15" name="Image" descr="Image">
            <a:extLst>
              <a:ext uri="{FF2B5EF4-FFF2-40B4-BE49-F238E27FC236}">
                <a16:creationId xmlns:a16="http://schemas.microsoft.com/office/drawing/2014/main" id="{7DA905AF-6A28-E24D-9BB1-9EBA04CE2C72}"/>
              </a:ext>
            </a:extLst>
          </p:cNvPr>
          <p:cNvPicPr>
            <a:picLocks noChangeAspect="1"/>
          </p:cNvPicPr>
          <p:nvPr userDrawn="1"/>
        </p:nvPicPr>
        <p:blipFill>
          <a:blip r:embed="rId3"/>
          <a:stretch>
            <a:fillRect/>
          </a:stretch>
        </p:blipFill>
        <p:spPr>
          <a:xfrm>
            <a:off x="20067485" y="12763800"/>
            <a:ext cx="3727632" cy="488863"/>
          </a:xfrm>
          <a:prstGeom prst="rect">
            <a:avLst/>
          </a:prstGeom>
          <a:ln w="12700">
            <a:miter lim="400000"/>
          </a:ln>
        </p:spPr>
      </p:pic>
      <p:pic>
        <p:nvPicPr>
          <p:cNvPr id="9" name="Image" descr="Image">
            <a:extLst>
              <a:ext uri="{FF2B5EF4-FFF2-40B4-BE49-F238E27FC236}">
                <a16:creationId xmlns:a16="http://schemas.microsoft.com/office/drawing/2014/main" id="{93E2BB34-58C8-6542-88D0-3D0AEF1107EC}"/>
              </a:ext>
            </a:extLst>
          </p:cNvPr>
          <p:cNvPicPr>
            <a:picLocks noChangeAspect="1"/>
          </p:cNvPicPr>
          <p:nvPr userDrawn="1"/>
        </p:nvPicPr>
        <p:blipFill>
          <a:blip r:embed="rId4"/>
          <a:stretch>
            <a:fillRect/>
          </a:stretch>
        </p:blipFill>
        <p:spPr>
          <a:xfrm rot="19281127">
            <a:off x="8365514" y="4935"/>
            <a:ext cx="4216203" cy="2259148"/>
          </a:xfrm>
          <a:prstGeom prst="rect">
            <a:avLst/>
          </a:prstGeom>
          <a:ln w="12700">
            <a:miter lim="400000"/>
          </a:ln>
        </p:spPr>
      </p:pic>
      <p:pic>
        <p:nvPicPr>
          <p:cNvPr id="10" name="Image" descr="Image">
            <a:extLst>
              <a:ext uri="{FF2B5EF4-FFF2-40B4-BE49-F238E27FC236}">
                <a16:creationId xmlns:a16="http://schemas.microsoft.com/office/drawing/2014/main" id="{3428A6E4-7215-4C4E-BCF9-B56464F2C760}"/>
              </a:ext>
            </a:extLst>
          </p:cNvPr>
          <p:cNvPicPr>
            <a:picLocks noChangeAspect="1"/>
          </p:cNvPicPr>
          <p:nvPr userDrawn="1"/>
        </p:nvPicPr>
        <p:blipFill>
          <a:blip r:embed="rId5"/>
          <a:stretch>
            <a:fillRect/>
          </a:stretch>
        </p:blipFill>
        <p:spPr>
          <a:xfrm rot="5603342">
            <a:off x="15221767" y="9619808"/>
            <a:ext cx="3454030" cy="4152292"/>
          </a:xfrm>
          <a:prstGeom prst="rect">
            <a:avLst/>
          </a:prstGeom>
          <a:ln w="12700">
            <a:miter lim="400000"/>
          </a:ln>
        </p:spPr>
      </p:pic>
      <p:pic>
        <p:nvPicPr>
          <p:cNvPr id="11" name="Image" descr="Image">
            <a:extLst>
              <a:ext uri="{FF2B5EF4-FFF2-40B4-BE49-F238E27FC236}">
                <a16:creationId xmlns:a16="http://schemas.microsoft.com/office/drawing/2014/main" id="{D333D9D1-6847-C646-9B64-FA8E30481B7E}"/>
              </a:ext>
            </a:extLst>
          </p:cNvPr>
          <p:cNvPicPr>
            <a:picLocks noChangeAspect="1"/>
          </p:cNvPicPr>
          <p:nvPr userDrawn="1"/>
        </p:nvPicPr>
        <p:blipFill>
          <a:blip r:embed="rId6"/>
          <a:stretch>
            <a:fillRect/>
          </a:stretch>
        </p:blipFill>
        <p:spPr>
          <a:xfrm>
            <a:off x="21204972" y="4413753"/>
            <a:ext cx="4152346" cy="4152292"/>
          </a:xfrm>
          <a:prstGeom prst="rect">
            <a:avLst/>
          </a:prstGeom>
          <a:ln w="12700">
            <a:miter lim="400000"/>
          </a:ln>
        </p:spPr>
      </p:pic>
      <p:pic>
        <p:nvPicPr>
          <p:cNvPr id="16" name="Image" descr="Image">
            <a:extLst>
              <a:ext uri="{FF2B5EF4-FFF2-40B4-BE49-F238E27FC236}">
                <a16:creationId xmlns:a16="http://schemas.microsoft.com/office/drawing/2014/main" id="{F7FE3A73-4A78-BE44-B94A-20C639FF45F9}"/>
              </a:ext>
            </a:extLst>
          </p:cNvPr>
          <p:cNvPicPr>
            <a:picLocks noChangeAspect="1"/>
          </p:cNvPicPr>
          <p:nvPr userDrawn="1"/>
        </p:nvPicPr>
        <p:blipFill>
          <a:blip r:embed="rId7"/>
          <a:stretch>
            <a:fillRect/>
          </a:stretch>
        </p:blipFill>
        <p:spPr>
          <a:xfrm rot="3133949">
            <a:off x="1477640" y="11620859"/>
            <a:ext cx="4484137" cy="2402713"/>
          </a:xfrm>
          <a:prstGeom prst="rect">
            <a:avLst/>
          </a:prstGeom>
          <a:ln w="12700">
            <a:miter lim="400000"/>
          </a:ln>
        </p:spPr>
      </p:pic>
    </p:spTree>
    <p:extLst>
      <p:ext uri="{BB962C8B-B14F-4D97-AF65-F5344CB8AC3E}">
        <p14:creationId xmlns:p14="http://schemas.microsoft.com/office/powerpoint/2010/main" val="84617374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 Green with shapes">
    <p:bg>
      <p:bgPr>
        <a:solidFill>
          <a:srgbClr val="007A78"/>
        </a:solidFill>
        <a:effectLst/>
      </p:bgPr>
    </p:bg>
    <p:spTree>
      <p:nvGrpSpPr>
        <p:cNvPr id="1" name=""/>
        <p:cNvGrpSpPr/>
        <p:nvPr/>
      </p:nvGrpSpPr>
      <p:grpSpPr>
        <a:xfrm>
          <a:off x="0" y="0"/>
          <a:ext cx="0" cy="0"/>
          <a:chOff x="0" y="0"/>
          <a:chExt cx="0" cy="0"/>
        </a:xfrm>
      </p:grpSpPr>
      <p:pic>
        <p:nvPicPr>
          <p:cNvPr id="107" name="Image" descr="Image"/>
          <p:cNvPicPr>
            <a:picLocks noChangeAspect="1"/>
          </p:cNvPicPr>
          <p:nvPr/>
        </p:nvPicPr>
        <p:blipFill>
          <a:blip r:embed="rId2"/>
          <a:stretch>
            <a:fillRect/>
          </a:stretch>
        </p:blipFill>
        <p:spPr>
          <a:xfrm>
            <a:off x="20113265" y="12785880"/>
            <a:ext cx="3636071" cy="444704"/>
          </a:xfrm>
          <a:prstGeom prst="rect">
            <a:avLst/>
          </a:prstGeom>
          <a:ln w="12700">
            <a:miter lim="400000"/>
          </a:ln>
        </p:spPr>
      </p:pic>
      <p:pic>
        <p:nvPicPr>
          <p:cNvPr id="108" name="Image" descr="Image"/>
          <p:cNvPicPr>
            <a:picLocks noChangeAspect="1"/>
          </p:cNvPicPr>
          <p:nvPr/>
        </p:nvPicPr>
        <p:blipFill>
          <a:blip r:embed="rId3"/>
          <a:stretch>
            <a:fillRect/>
          </a:stretch>
        </p:blipFill>
        <p:spPr>
          <a:xfrm rot="19281127">
            <a:off x="8365514" y="4935"/>
            <a:ext cx="4216203" cy="2259148"/>
          </a:xfrm>
          <a:prstGeom prst="rect">
            <a:avLst/>
          </a:prstGeom>
          <a:ln w="12700">
            <a:miter lim="400000"/>
          </a:ln>
        </p:spPr>
      </p:pic>
      <p:pic>
        <p:nvPicPr>
          <p:cNvPr id="109" name="Image" descr="Image"/>
          <p:cNvPicPr>
            <a:picLocks noChangeAspect="1"/>
          </p:cNvPicPr>
          <p:nvPr/>
        </p:nvPicPr>
        <p:blipFill>
          <a:blip r:embed="rId4"/>
          <a:stretch>
            <a:fillRect/>
          </a:stretch>
        </p:blipFill>
        <p:spPr>
          <a:xfrm rot="5603342">
            <a:off x="15221767" y="9619808"/>
            <a:ext cx="3454030" cy="4152292"/>
          </a:xfrm>
          <a:prstGeom prst="rect">
            <a:avLst/>
          </a:prstGeom>
          <a:ln w="12700">
            <a:miter lim="400000"/>
          </a:ln>
        </p:spPr>
      </p:pic>
      <p:pic>
        <p:nvPicPr>
          <p:cNvPr id="110" name="Image" descr="Image"/>
          <p:cNvPicPr>
            <a:picLocks noChangeAspect="1"/>
          </p:cNvPicPr>
          <p:nvPr/>
        </p:nvPicPr>
        <p:blipFill>
          <a:blip r:embed="rId5"/>
          <a:stretch>
            <a:fillRect/>
          </a:stretch>
        </p:blipFill>
        <p:spPr>
          <a:xfrm>
            <a:off x="21204972" y="4413753"/>
            <a:ext cx="4152346" cy="4152292"/>
          </a:xfrm>
          <a:prstGeom prst="rect">
            <a:avLst/>
          </a:prstGeom>
          <a:ln w="12700">
            <a:miter lim="400000"/>
          </a:ln>
        </p:spPr>
      </p:pic>
      <p:pic>
        <p:nvPicPr>
          <p:cNvPr id="111" name="Image" descr="Image"/>
          <p:cNvPicPr>
            <a:picLocks noChangeAspect="1"/>
          </p:cNvPicPr>
          <p:nvPr/>
        </p:nvPicPr>
        <p:blipFill>
          <a:blip r:embed="rId6"/>
          <a:stretch>
            <a:fillRect/>
          </a:stretch>
        </p:blipFill>
        <p:spPr>
          <a:xfrm rot="3133949">
            <a:off x="1477640" y="11620859"/>
            <a:ext cx="4484137" cy="2402713"/>
          </a:xfrm>
          <a:prstGeom prst="rect">
            <a:avLst/>
          </a:prstGeom>
          <a:ln w="12700">
            <a:miter lim="400000"/>
          </a:ln>
        </p:spPr>
      </p:pic>
      <p:pic>
        <p:nvPicPr>
          <p:cNvPr id="115" name="LH&amp;CP_Logos_Primary logo WO.png" descr="LH&amp;CP_Logos_Primary logo WO.png"/>
          <p:cNvPicPr>
            <a:picLocks noChangeAspect="1"/>
          </p:cNvPicPr>
          <p:nvPr/>
        </p:nvPicPr>
        <p:blipFill>
          <a:blip r:embed="rId7"/>
          <a:stretch>
            <a:fillRect/>
          </a:stretch>
        </p:blipFill>
        <p:spPr>
          <a:xfrm>
            <a:off x="16886266" y="151365"/>
            <a:ext cx="7217583" cy="2611187"/>
          </a:xfrm>
          <a:prstGeom prst="rect">
            <a:avLst/>
          </a:prstGeom>
          <a:ln w="12700">
            <a:miter lim="400000"/>
          </a:ln>
        </p:spPr>
      </p:pic>
      <p:sp>
        <p:nvSpPr>
          <p:cNvPr id="116"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12" name="Body Level One…">
            <a:extLst>
              <a:ext uri="{FF2B5EF4-FFF2-40B4-BE49-F238E27FC236}">
                <a16:creationId xmlns:a16="http://schemas.microsoft.com/office/drawing/2014/main" id="{EAFAF474-C5C7-2B46-89D8-E9F440067424}"/>
              </a:ext>
            </a:extLst>
          </p:cNvPr>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t>Author and Date</a:t>
            </a:r>
          </a:p>
          <a:p>
            <a:pPr lvl="1"/>
            <a:endParaRPr/>
          </a:p>
          <a:p>
            <a:pPr lvl="2"/>
            <a:endParaRPr/>
          </a:p>
          <a:p>
            <a:pPr lvl="3"/>
            <a:endParaRPr/>
          </a:p>
          <a:p>
            <a:pPr lvl="4"/>
            <a:endParaRPr/>
          </a:p>
        </p:txBody>
      </p:sp>
      <p:sp>
        <p:nvSpPr>
          <p:cNvPr id="13" name="Presentation Title">
            <a:extLst>
              <a:ext uri="{FF2B5EF4-FFF2-40B4-BE49-F238E27FC236}">
                <a16:creationId xmlns:a16="http://schemas.microsoft.com/office/drawing/2014/main" id="{3CDA20C2-DD23-E441-9DF6-0FD0CF9DBA9C}"/>
              </a:ext>
            </a:extLst>
          </p:cNvPr>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chemeClr val="bg1"/>
                </a:solidFill>
              </a:defRPr>
            </a:lvl1pPr>
          </a:lstStyle>
          <a:p>
            <a:r>
              <a:rPr dirty="0"/>
              <a:t>Presentation Title</a:t>
            </a:r>
          </a:p>
        </p:txBody>
      </p:sp>
      <p:sp>
        <p:nvSpPr>
          <p:cNvPr id="14" name="Text Placeholder 4">
            <a:extLst>
              <a:ext uri="{FF2B5EF4-FFF2-40B4-BE49-F238E27FC236}">
                <a16:creationId xmlns:a16="http://schemas.microsoft.com/office/drawing/2014/main" id="{FC59D143-C95E-DC45-9336-67B15E3F72D9}"/>
              </a:ext>
            </a:extLst>
          </p:cNvPr>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chemeClr val="bg1"/>
                </a:solidFill>
                <a:latin typeface="Helvetica Neue Medium"/>
                <a:ea typeface="Helvetica Neue Medium"/>
                <a:cs typeface="Helvetica Neue Medium"/>
                <a:sym typeface="Helvetica Neue Medium"/>
              </a:defRPr>
            </a:lvl1pPr>
          </a:lstStyle>
          <a:p>
            <a:r>
              <a:t>Subtitle if required</a:t>
            </a:r>
          </a:p>
        </p:txBody>
      </p:sp>
    </p:spTree>
    <p:extLst>
      <p:ext uri="{BB962C8B-B14F-4D97-AF65-F5344CB8AC3E}">
        <p14:creationId xmlns:p14="http://schemas.microsoft.com/office/powerpoint/2010/main" val="29571375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py page">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1051057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py page - blank">
    <p:bg>
      <p:bgPr>
        <a:solidFill>
          <a:srgbClr val="FFFFFF"/>
        </a:solidFill>
        <a:effectLst/>
      </p:bgPr>
    </p:bg>
    <p:spTree>
      <p:nvGrpSpPr>
        <p:cNvPr id="1" name=""/>
        <p:cNvGrpSpPr/>
        <p:nvPr/>
      </p:nvGrpSpPr>
      <p:grpSpPr>
        <a:xfrm>
          <a:off x="0" y="0"/>
          <a:ext cx="0" cy="0"/>
          <a:chOff x="0" y="0"/>
          <a:chExt cx="0" cy="0"/>
        </a:xfrm>
      </p:grpSpPr>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2" name="Rectangle 1">
            <a:extLst>
              <a:ext uri="{FF2B5EF4-FFF2-40B4-BE49-F238E27FC236}">
                <a16:creationId xmlns:a16="http://schemas.microsoft.com/office/drawing/2014/main" id="{FD7FAA21-7ED8-4211-922F-7D14E9B55FA3}"/>
              </a:ext>
            </a:extLst>
          </p:cNvPr>
          <p:cNvSpPr/>
          <p:nvPr userDrawn="1"/>
        </p:nvSpPr>
        <p:spPr>
          <a:xfrm>
            <a:off x="1002900" y="2135112"/>
            <a:ext cx="22378200" cy="123468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7502410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py page with intro copy">
    <p:bg>
      <p:bgPr>
        <a:solidFill>
          <a:srgbClr val="FFFFFF"/>
        </a:solidFill>
        <a:effectLst/>
      </p:bgPr>
    </p:bg>
    <p:spTree>
      <p:nvGrpSpPr>
        <p:cNvPr id="1" name=""/>
        <p:cNvGrpSpPr/>
        <p:nvPr/>
      </p:nvGrpSpPr>
      <p:grpSpPr>
        <a:xfrm>
          <a:off x="0" y="0"/>
          <a:ext cx="0" cy="0"/>
          <a:chOff x="0" y="0"/>
          <a:chExt cx="0" cy="0"/>
        </a:xfrm>
      </p:grpSpPr>
      <p:sp>
        <p:nvSpPr>
          <p:cNvPr id="123" name="Body Level One…"/>
          <p:cNvSpPr txBox="1">
            <a:spLocks noGrp="1"/>
          </p:cNvSpPr>
          <p:nvPr>
            <p:ph type="body" sz="quarter" idx="1" hasCustomPrompt="1"/>
          </p:nvPr>
        </p:nvSpPr>
        <p:spPr>
          <a:xfrm>
            <a:off x="1054095" y="11859862"/>
            <a:ext cx="22351800" cy="37460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24"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27"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sp>
        <p:nvSpPr>
          <p:cNvPr id="128" name="Line"/>
          <p:cNvSpPr/>
          <p:nvPr/>
        </p:nvSpPr>
        <p:spPr>
          <a:xfrm>
            <a:off x="1002900" y="4150518"/>
            <a:ext cx="22378200" cy="1"/>
          </a:xfrm>
          <a:prstGeom prst="line">
            <a:avLst/>
          </a:prstGeom>
          <a:ln w="25400">
            <a:solidFill>
              <a:srgbClr val="1B365D"/>
            </a:solidFill>
            <a:miter lim="400000"/>
          </a:ln>
        </p:spPr>
        <p:txBody>
          <a:bodyPr lIns="45718" tIns="45718" rIns="45718" bIns="45718"/>
          <a:lstStyle/>
          <a:p>
            <a:endParaRPr/>
          </a:p>
        </p:txBody>
      </p:sp>
      <p:pic>
        <p:nvPicPr>
          <p:cNvPr id="129"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30" name="Text Placeholder 3"/>
          <p:cNvSpPr>
            <a:spLocks noGrp="1"/>
          </p:cNvSpPr>
          <p:nvPr>
            <p:ph type="body" sz="quarter" idx="22" hasCustomPrompt="1"/>
          </p:nvPr>
        </p:nvSpPr>
        <p:spPr>
          <a:xfrm>
            <a:off x="1054095" y="2270125"/>
            <a:ext cx="22118644" cy="1879600"/>
          </a:xfrm>
          <a:prstGeom prst="rect">
            <a:avLst/>
          </a:prstGeom>
        </p:spPr>
        <p:txBody>
          <a:bodyPr anchor="ctr">
            <a:normAutofit/>
          </a:bodyPr>
          <a:lstStyle>
            <a:lvl1pPr>
              <a:defRPr sz="3600" b="0">
                <a:solidFill>
                  <a:srgbClr val="3C3C3B"/>
                </a:solidFill>
              </a:defRPr>
            </a:lvl1pPr>
          </a:lstStyle>
          <a:p>
            <a:r>
              <a:t>Sub-Header</a:t>
            </a:r>
          </a:p>
        </p:txBody>
      </p:sp>
      <p:sp>
        <p:nvSpPr>
          <p:cNvPr id="131"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14" name="Text Placeholder 2">
            <a:extLst>
              <a:ext uri="{FF2B5EF4-FFF2-40B4-BE49-F238E27FC236}">
                <a16:creationId xmlns:a16="http://schemas.microsoft.com/office/drawing/2014/main" id="{AE739E6E-081D-48D3-83EF-455A7807A3C9}"/>
              </a:ext>
            </a:extLst>
          </p:cNvPr>
          <p:cNvSpPr>
            <a:spLocks noGrp="1"/>
          </p:cNvSpPr>
          <p:nvPr>
            <p:ph type="body" sz="quarter" idx="23"/>
          </p:nvPr>
        </p:nvSpPr>
        <p:spPr>
          <a:xfrm>
            <a:off x="1054095" y="4354313"/>
            <a:ext cx="22118644" cy="7082280"/>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948186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 Middleton Park 1">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7831238"/>
            <a:ext cx="24416669" cy="5902125"/>
          </a:xfrm>
          <a:prstGeom prst="rect">
            <a:avLst/>
          </a:prstGeom>
          <a:ln w="12700">
            <a:miter lim="400000"/>
          </a:ln>
        </p:spPr>
      </p:pic>
      <p:sp>
        <p:nvSpPr>
          <p:cNvPr id="30"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t>Presentation Title</a:t>
            </a:r>
          </a:p>
        </p:txBody>
      </p:sp>
      <p:pic>
        <p:nvPicPr>
          <p:cNvPr id="32" name="Image" descr="Image"/>
          <p:cNvPicPr>
            <a:picLocks noChangeAspect="1"/>
          </p:cNvPicPr>
          <p:nvPr/>
        </p:nvPicPr>
        <p:blipFill>
          <a:blip r:embed="rId3"/>
          <a:stretch>
            <a:fillRect/>
          </a:stretch>
        </p:blipFill>
        <p:spPr>
          <a:xfrm>
            <a:off x="20113265" y="12785880"/>
            <a:ext cx="3636071" cy="444704"/>
          </a:xfrm>
          <a:prstGeom prst="rect">
            <a:avLst/>
          </a:prstGeom>
          <a:ln w="12700">
            <a:miter lim="400000"/>
          </a:ln>
        </p:spPr>
      </p:pic>
      <p:pic>
        <p:nvPicPr>
          <p:cNvPr id="33" name="LH&amp;CP_Logos_Primary Logo.png" descr="LH&amp;CP_Logos_Primary Logo.png"/>
          <p:cNvPicPr>
            <a:picLocks noChangeAspect="1"/>
          </p:cNvPicPr>
          <p:nvPr/>
        </p:nvPicPr>
        <p:blipFill>
          <a:blip r:embed="rId4"/>
          <a:stretch>
            <a:fillRect/>
          </a:stretch>
        </p:blipFill>
        <p:spPr>
          <a:xfrm>
            <a:off x="16857039" y="135114"/>
            <a:ext cx="7301436" cy="2641522"/>
          </a:xfrm>
          <a:prstGeom prst="rect">
            <a:avLst/>
          </a:prstGeom>
          <a:ln w="12700">
            <a:miter lim="400000"/>
          </a:ln>
        </p:spPr>
      </p:pic>
      <p:sp>
        <p:nvSpPr>
          <p:cNvPr id="34"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py page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9"/>
            <a:ext cx="21823362" cy="7256414"/>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a:extLst>
              <a:ext uri="{FF2B5EF4-FFF2-40B4-BE49-F238E27FC236}">
                <a16:creationId xmlns:a16="http://schemas.microsoft.com/office/drawing/2014/main" id="{C951A4FB-EFBC-4F0E-8165-409D1527CE0B}"/>
              </a:ext>
            </a:extLst>
          </p:cNvPr>
          <p:cNvSpPr/>
          <p:nvPr userDrawn="1"/>
        </p:nvSpPr>
        <p:spPr>
          <a:xfrm>
            <a:off x="-1" y="10576390"/>
            <a:ext cx="24384004" cy="3162296"/>
          </a:xfrm>
          <a:prstGeom prst="rect">
            <a:avLst/>
          </a:prstGeom>
          <a:solidFill>
            <a:srgbClr val="8CBEB9"/>
          </a:solidFill>
          <a:ln w="12700">
            <a:miter lim="400000"/>
          </a:ln>
        </p:spPr>
        <p:txBody>
          <a:bodyPr lIns="50800" tIns="50800" rIns="50800" bIns="50800" anchor="ctr"/>
          <a:lstStyle/>
          <a:p>
            <a:pPr defTabSz="825500">
              <a:defRPr sz="3200">
                <a:solidFill>
                  <a:srgbClr val="FFFFFF"/>
                </a:solidFill>
              </a:defRPr>
            </a:pPr>
            <a:endParaRPr/>
          </a:p>
        </p:txBody>
      </p:sp>
      <p:pic>
        <p:nvPicPr>
          <p:cNvPr id="9" name="Image" descr="Image">
            <a:extLst>
              <a:ext uri="{FF2B5EF4-FFF2-40B4-BE49-F238E27FC236}">
                <a16:creationId xmlns:a16="http://schemas.microsoft.com/office/drawing/2014/main" id="{24CBC1CB-AFCB-4671-AC03-64C98205C032}"/>
              </a:ext>
            </a:extLst>
          </p:cNvPr>
          <p:cNvPicPr>
            <a:picLocks noChangeAspect="1"/>
          </p:cNvPicPr>
          <p:nvPr userDrawn="1"/>
        </p:nvPicPr>
        <p:blipFill>
          <a:blip r:embed="rId3"/>
          <a:stretch>
            <a:fillRect/>
          </a:stretch>
        </p:blipFill>
        <p:spPr>
          <a:xfrm>
            <a:off x="18224760" y="5720305"/>
            <a:ext cx="4652140" cy="5317960"/>
          </a:xfrm>
          <a:prstGeom prst="rect">
            <a:avLst/>
          </a:prstGeom>
          <a:ln w="12700">
            <a:miter lim="400000"/>
          </a:ln>
        </p:spPr>
      </p:pic>
      <p:pic>
        <p:nvPicPr>
          <p:cNvPr id="10" name="Image" descr="Image">
            <a:extLst>
              <a:ext uri="{FF2B5EF4-FFF2-40B4-BE49-F238E27FC236}">
                <a16:creationId xmlns:a16="http://schemas.microsoft.com/office/drawing/2014/main" id="{CB55E406-86B0-4FF7-9F88-37B9E5179AA0}"/>
              </a:ext>
            </a:extLst>
          </p:cNvPr>
          <p:cNvPicPr>
            <a:picLocks noChangeAspect="1"/>
          </p:cNvPicPr>
          <p:nvPr userDrawn="1"/>
        </p:nvPicPr>
        <p:blipFill>
          <a:blip r:embed="rId4"/>
          <a:stretch>
            <a:fillRect/>
          </a:stretch>
        </p:blipFill>
        <p:spPr>
          <a:xfrm>
            <a:off x="13605372" y="4099407"/>
            <a:ext cx="5900115" cy="8997485"/>
          </a:xfrm>
          <a:prstGeom prst="rect">
            <a:avLst/>
          </a:prstGeom>
          <a:ln w="12700">
            <a:miter lim="400000"/>
          </a:ln>
        </p:spPr>
      </p:pic>
    </p:spTree>
    <p:extLst>
      <p:ext uri="{BB962C8B-B14F-4D97-AF65-F5344CB8AC3E}">
        <p14:creationId xmlns:p14="http://schemas.microsoft.com/office/powerpoint/2010/main" val="11652812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py page with large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14419530" y="3053341"/>
            <a:ext cx="4346994" cy="4465780"/>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19031157" y="5277482"/>
            <a:ext cx="4073993" cy="4465779"/>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15258730" y="8015851"/>
            <a:ext cx="3552858" cy="3398081"/>
          </a:xfrm>
          <a:prstGeom prst="rect">
            <a:avLst/>
          </a:prstGeom>
          <a:ln w="12700">
            <a:miter lim="400000"/>
          </a:ln>
        </p:spPr>
      </p:pic>
    </p:spTree>
    <p:extLst>
      <p:ext uri="{BB962C8B-B14F-4D97-AF65-F5344CB8AC3E}">
        <p14:creationId xmlns:p14="http://schemas.microsoft.com/office/powerpoint/2010/main" val="156928863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py page with small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18704072" y="6327135"/>
            <a:ext cx="2646211" cy="2718521"/>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20901078" y="8270553"/>
            <a:ext cx="2480022" cy="2718520"/>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18382293" y="9355902"/>
            <a:ext cx="2162785" cy="2068565"/>
          </a:xfrm>
          <a:prstGeom prst="rect">
            <a:avLst/>
          </a:prstGeom>
          <a:ln w="12700">
            <a:miter lim="400000"/>
          </a:ln>
        </p:spPr>
      </p:pic>
    </p:spTree>
    <p:extLst>
      <p:ext uri="{BB962C8B-B14F-4D97-AF65-F5344CB8AC3E}">
        <p14:creationId xmlns:p14="http://schemas.microsoft.com/office/powerpoint/2010/main" val="123399546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al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9" name="Rounded Rectangle">
            <a:extLst>
              <a:ext uri="{FF2B5EF4-FFF2-40B4-BE49-F238E27FC236}">
                <a16:creationId xmlns:a16="http://schemas.microsoft.com/office/drawing/2014/main" id="{060BCEC3-CC3D-4724-9E86-34184085B5C3}"/>
              </a:ext>
            </a:extLst>
          </p:cNvPr>
          <p:cNvSpPr/>
          <p:nvPr/>
        </p:nvSpPr>
        <p:spPr>
          <a:xfrm>
            <a:off x="1396635" y="2960422"/>
            <a:ext cx="21590731" cy="8473946"/>
          </a:xfrm>
          <a:prstGeom prst="roundRect">
            <a:avLst>
              <a:gd name="adj" fmla="val 10874"/>
            </a:avLst>
          </a:prstGeom>
          <a:solidFill>
            <a:srgbClr val="007A78"/>
          </a:solidFill>
          <a:ln w="12700" cap="flat">
            <a:noFill/>
            <a:miter lim="400000"/>
          </a:ln>
          <a:effectLst/>
        </p:spPr>
        <p:txBody>
          <a:bodyPr wrap="square" lIns="50800" tIns="50800" rIns="50800" bIns="50800" numCol="1" anchor="t">
            <a:noAutofit/>
          </a:bodyPr>
          <a:lstStyle/>
          <a:p>
            <a:pPr indent="457200" algn="l" defTabSz="825500">
              <a:spcBef>
                <a:spcPts val="200"/>
              </a:spcBef>
              <a:defRPr sz="2800">
                <a:solidFill>
                  <a:srgbClr val="FFFFFF"/>
                </a:solidFill>
              </a:defRPr>
            </a:pPr>
            <a:endParaRPr/>
          </a:p>
        </p:txBody>
      </p:sp>
      <p:pic>
        <p:nvPicPr>
          <p:cNvPr id="11" name="Image" descr="Image">
            <a:extLst>
              <a:ext uri="{FF2B5EF4-FFF2-40B4-BE49-F238E27FC236}">
                <a16:creationId xmlns:a16="http://schemas.microsoft.com/office/drawing/2014/main" id="{AC6B74D1-A736-43F1-9C15-959C4C627D3E}"/>
              </a:ext>
            </a:extLst>
          </p:cNvPr>
          <p:cNvPicPr>
            <a:picLocks noChangeAspect="1"/>
          </p:cNvPicPr>
          <p:nvPr userDrawn="1"/>
        </p:nvPicPr>
        <p:blipFill>
          <a:blip r:embed="rId3"/>
          <a:stretch>
            <a:fillRect/>
          </a:stretch>
        </p:blipFill>
        <p:spPr>
          <a:xfrm>
            <a:off x="15315423" y="3854684"/>
            <a:ext cx="6451444" cy="6685420"/>
          </a:xfrm>
          <a:prstGeom prst="rect">
            <a:avLst/>
          </a:prstGeom>
          <a:ln w="12700">
            <a:miter lim="400000"/>
          </a:ln>
        </p:spPr>
      </p:pic>
      <p:sp>
        <p:nvSpPr>
          <p:cNvPr id="12" name="Text Placeholder 2">
            <a:extLst>
              <a:ext uri="{FF2B5EF4-FFF2-40B4-BE49-F238E27FC236}">
                <a16:creationId xmlns:a16="http://schemas.microsoft.com/office/drawing/2014/main" id="{51BFC2D6-0E49-421D-87F9-B08067B38A92}"/>
              </a:ext>
            </a:extLst>
          </p:cNvPr>
          <p:cNvSpPr>
            <a:spLocks noGrp="1"/>
          </p:cNvSpPr>
          <p:nvPr>
            <p:ph type="body" sz="quarter" idx="10"/>
          </p:nvPr>
        </p:nvSpPr>
        <p:spPr>
          <a:xfrm>
            <a:off x="1967345" y="3175896"/>
            <a:ext cx="12607638" cy="8100117"/>
          </a:xfrm>
          <a:prstGeom prst="rect">
            <a:avLst/>
          </a:prstGeom>
        </p:spPr>
        <p:txBody>
          <a:bodyPr/>
          <a:lstStyle>
            <a:lvl1pPr marL="571500" indent="-571500">
              <a:spcAft>
                <a:spcPts val="600"/>
              </a:spcAft>
              <a:buFont typeface="Arial" panose="020B0604020202020204" pitchFamily="34" charset="0"/>
              <a:buChar char="•"/>
              <a:defRPr sz="4000" b="0" i="0">
                <a:solidFill>
                  <a:schemeClr val="bg1"/>
                </a:solidFill>
              </a:defRPr>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solidFill>
                  <a:schemeClr val="bg1"/>
                </a:solidFill>
              </a:defRPr>
            </a:lvl3pPr>
            <a:lvl4pPr marL="3233738" indent="-817563">
              <a:spcAft>
                <a:spcPts val="600"/>
              </a:spcAft>
              <a:buFont typeface="Wingdings" panose="05000000000000000000" pitchFamily="2" charset="2"/>
              <a:buChar char="§"/>
              <a:tabLst>
                <a:tab pos="1698625" algn="l"/>
              </a:tabLst>
              <a:defRPr sz="4000" b="0" i="0">
                <a:solidFill>
                  <a:schemeClr val="bg1"/>
                </a:solidFill>
              </a:defRPr>
            </a:lvl4pPr>
            <a:lvl5pPr marL="4081463" indent="-685800">
              <a:spcAft>
                <a:spcPts val="600"/>
              </a:spcAft>
              <a:buFont typeface="Arial" panose="020B0604020202020204" pitchFamily="34" charset="0"/>
              <a:buChar char="•"/>
              <a:defRPr sz="4000" b="0" i="0">
                <a:solidFill>
                  <a:schemeClr val="bg1"/>
                </a:solidFill>
              </a:defRPr>
            </a:lvl5pPr>
            <a:lvl6pPr marL="4930775" indent="-815975">
              <a:spcAft>
                <a:spcPts val="600"/>
              </a:spcAft>
              <a:buFont typeface="Courier New" panose="02070309020205020404" pitchFamily="49" charset="0"/>
              <a:buChar char="o"/>
              <a:defRPr sz="4000" b="0">
                <a:solidFill>
                  <a:schemeClr val="bg1"/>
                </a:solidFill>
              </a:defRPr>
            </a:lvl6pPr>
            <a:lvl7pPr marL="5649913" indent="-719138">
              <a:spcAft>
                <a:spcPts val="600"/>
              </a:spcAft>
              <a:buFont typeface="Wingdings" panose="05000000000000000000" pitchFamily="2" charset="2"/>
              <a:buChar char="§"/>
              <a:defRPr sz="4000" b="0">
                <a:solidFill>
                  <a:schemeClr val="bg1"/>
                </a:solidFill>
              </a:defRPr>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9109706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Author page">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rot="14045469">
            <a:off x="13521038" y="11207687"/>
            <a:ext cx="5228797" cy="2801723"/>
          </a:xfrm>
          <a:prstGeom prst="rect">
            <a:avLst/>
          </a:prstGeom>
          <a:ln w="12700">
            <a:miter lim="400000"/>
          </a:ln>
        </p:spPr>
      </p:pic>
      <p:pic>
        <p:nvPicPr>
          <p:cNvPr id="172" name="Image" descr="Image"/>
          <p:cNvPicPr>
            <a:picLocks noChangeAspect="1"/>
          </p:cNvPicPr>
          <p:nvPr/>
        </p:nvPicPr>
        <p:blipFill>
          <a:blip r:embed="rId3"/>
          <a:stretch>
            <a:fillRect/>
          </a:stretch>
        </p:blipFill>
        <p:spPr>
          <a:xfrm rot="20072924">
            <a:off x="19223834" y="4499392"/>
            <a:ext cx="6773049" cy="3629169"/>
          </a:xfrm>
          <a:prstGeom prst="rect">
            <a:avLst/>
          </a:prstGeom>
          <a:ln w="12700">
            <a:miter lim="400000"/>
          </a:ln>
        </p:spPr>
      </p:pic>
      <p:pic>
        <p:nvPicPr>
          <p:cNvPr id="173" name="Image" descr="Image"/>
          <p:cNvPicPr>
            <a:picLocks noChangeAspect="1"/>
          </p:cNvPicPr>
          <p:nvPr/>
        </p:nvPicPr>
        <p:blipFill>
          <a:blip r:embed="rId4"/>
          <a:stretch>
            <a:fillRect/>
          </a:stretch>
        </p:blipFill>
        <p:spPr>
          <a:xfrm>
            <a:off x="12974336" y="1348925"/>
            <a:ext cx="4508016" cy="4507940"/>
          </a:xfrm>
          <a:prstGeom prst="rect">
            <a:avLst/>
          </a:prstGeom>
          <a:ln w="12700">
            <a:miter lim="400000"/>
          </a:ln>
        </p:spPr>
      </p:pic>
      <p:pic>
        <p:nvPicPr>
          <p:cNvPr id="174" name="LH&amp;CP_Logos_Primary logo WO 1.png" descr="LH&amp;CP_Logos_Primary logo WO 1.png"/>
          <p:cNvPicPr>
            <a:picLocks noChangeAspect="1"/>
          </p:cNvPicPr>
          <p:nvPr/>
        </p:nvPicPr>
        <p:blipFill>
          <a:blip r:embed="rId5"/>
          <a:stretch>
            <a:fillRect/>
          </a:stretch>
        </p:blipFill>
        <p:spPr>
          <a:xfrm>
            <a:off x="773439" y="10783423"/>
            <a:ext cx="6104170" cy="2208374"/>
          </a:xfrm>
          <a:prstGeom prst="rect">
            <a:avLst/>
          </a:prstGeom>
          <a:ln w="12700">
            <a:miter lim="400000"/>
          </a:ln>
        </p:spPr>
      </p:pic>
      <p:sp>
        <p:nvSpPr>
          <p:cNvPr id="175" name="Author name"/>
          <p:cNvSpPr txBox="1">
            <a:spLocks noGrp="1"/>
          </p:cNvSpPr>
          <p:nvPr>
            <p:ph type="title" hasCustomPrompt="1"/>
          </p:nvPr>
        </p:nvSpPr>
        <p:spPr>
          <a:xfrm>
            <a:off x="1663695" y="2026872"/>
            <a:ext cx="21971006" cy="4648203"/>
          </a:xfrm>
          <a:prstGeom prst="rect">
            <a:avLst/>
          </a:prstGeom>
        </p:spPr>
        <p:txBody>
          <a:bodyPr/>
          <a:lstStyle/>
          <a:p>
            <a:r>
              <a:t>Author name</a:t>
            </a:r>
          </a:p>
        </p:txBody>
      </p:sp>
      <p:sp>
        <p:nvSpPr>
          <p:cNvPr id="176" name="Body Level One…"/>
          <p:cNvSpPr txBox="1">
            <a:spLocks noGrp="1"/>
          </p:cNvSpPr>
          <p:nvPr>
            <p:ph type="body" sz="quarter" idx="1" hasCustomPrompt="1"/>
          </p:nvPr>
        </p:nvSpPr>
        <p:spPr>
          <a:xfrm>
            <a:off x="1663695" y="7048941"/>
            <a:ext cx="21971001" cy="864192"/>
          </a:xfrm>
          <a:prstGeom prst="rect">
            <a:avLst/>
          </a:prstGeom>
        </p:spPr>
        <p:txBody>
          <a:bodyPr>
            <a:normAutofit/>
          </a:bodyPr>
          <a:lstStyle>
            <a:lvl1pPr>
              <a:defRPr sz="4000" b="0">
                <a:solidFill>
                  <a:srgbClr val="FFFFFF"/>
                </a:solidFill>
                <a:latin typeface="Helvetica Neue Medium"/>
                <a:ea typeface="Helvetica Neue Medium"/>
                <a:cs typeface="Helvetica Neue Medium"/>
                <a:sym typeface="Helvetica Neue Medium"/>
              </a:defRPr>
            </a:lvl1pPr>
            <a:lvl2pPr>
              <a:defRPr sz="4000" b="0">
                <a:solidFill>
                  <a:srgbClr val="FFFFFF"/>
                </a:solidFill>
                <a:latin typeface="Helvetica Neue Medium"/>
                <a:ea typeface="Helvetica Neue Medium"/>
                <a:cs typeface="Helvetica Neue Medium"/>
                <a:sym typeface="Helvetica Neue Medium"/>
              </a:defRPr>
            </a:lvl2pPr>
            <a:lvl3pPr>
              <a:defRPr sz="4000" b="0">
                <a:solidFill>
                  <a:srgbClr val="FFFFFF"/>
                </a:solidFill>
                <a:latin typeface="Helvetica Neue Medium"/>
                <a:ea typeface="Helvetica Neue Medium"/>
                <a:cs typeface="Helvetica Neue Medium"/>
                <a:sym typeface="Helvetica Neue Medium"/>
              </a:defRPr>
            </a:lvl3pPr>
            <a:lvl4pPr>
              <a:defRPr sz="4000" b="0">
                <a:solidFill>
                  <a:srgbClr val="FFFFFF"/>
                </a:solidFill>
                <a:latin typeface="Helvetica Neue Medium"/>
                <a:ea typeface="Helvetica Neue Medium"/>
                <a:cs typeface="Helvetica Neue Medium"/>
                <a:sym typeface="Helvetica Neue Medium"/>
              </a:defRPr>
            </a:lvl4pPr>
            <a:lvl5pPr>
              <a:defRPr sz="4000" b="0">
                <a:solidFill>
                  <a:srgbClr val="FFFFFF"/>
                </a:solidFill>
                <a:latin typeface="Helvetica Neue Medium"/>
                <a:ea typeface="Helvetica Neue Medium"/>
                <a:cs typeface="Helvetica Neue Medium"/>
                <a:sym typeface="Helvetica Neue Medium"/>
              </a:defRPr>
            </a:lvl5pPr>
          </a:lstStyle>
          <a:p>
            <a:r>
              <a:t>Thank you</a:t>
            </a:r>
          </a:p>
          <a:p>
            <a:pPr lvl="1"/>
            <a:endParaRPr/>
          </a:p>
          <a:p>
            <a:pPr lvl="2"/>
            <a:endParaRPr/>
          </a:p>
          <a:p>
            <a:pPr lvl="3"/>
            <a:endParaRPr/>
          </a:p>
          <a:p>
            <a:pPr lvl="4"/>
            <a:endParaRPr/>
          </a:p>
        </p:txBody>
      </p:sp>
      <p:sp>
        <p:nvSpPr>
          <p:cNvPr id="177"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75175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7242" y="2676697"/>
            <a:ext cx="16327600" cy="964862"/>
          </a:xfrm>
        </p:spPr>
        <p:txBody>
          <a:bodyPr wrap="square" lIns="0" tIns="0" rIns="0" bIns="0" anchor="t" anchorCtr="0">
            <a:noAutofit/>
          </a:bodyPr>
          <a:lstStyle>
            <a:lvl1pPr>
              <a:lnSpc>
                <a:spcPct val="85000"/>
              </a:lnSpc>
              <a:defRPr/>
            </a:lvl1pPr>
          </a:lstStyle>
          <a:p>
            <a:r>
              <a:rPr lang="en-US" dirty="0"/>
              <a:t>Click to edit Master title style</a:t>
            </a:r>
          </a:p>
        </p:txBody>
      </p:sp>
      <p:sp>
        <p:nvSpPr>
          <p:cNvPr id="11" name="TextBox 10"/>
          <p:cNvSpPr txBox="1"/>
          <p:nvPr userDrawn="1"/>
        </p:nvSpPr>
        <p:spPr>
          <a:xfrm>
            <a:off x="757242" y="12534081"/>
            <a:ext cx="6986660" cy="492443"/>
          </a:xfrm>
          <a:prstGeom prst="rect">
            <a:avLst/>
          </a:prstGeom>
          <a:noFill/>
        </p:spPr>
        <p:txBody>
          <a:bodyPr wrap="square" lIns="0" tIns="0" rIns="0" bIns="0" rtlCol="0">
            <a:spAutoFit/>
          </a:bodyPr>
          <a:lstStyle/>
          <a:p>
            <a:pPr algn="l"/>
            <a:r>
              <a:rPr lang="en-US" sz="3200" b="1" i="0">
                <a:solidFill>
                  <a:srgbClr val="00A9CE"/>
                </a:solidFill>
                <a:latin typeface="Arial" charset="0"/>
                <a:ea typeface="Arial" charset="0"/>
                <a:cs typeface="Arial" charset="0"/>
              </a:rPr>
              <a:t>Building</a:t>
            </a:r>
            <a:r>
              <a:rPr lang="en-US" sz="3200" b="1" i="0" baseline="0">
                <a:solidFill>
                  <a:srgbClr val="00A9CE"/>
                </a:solidFill>
                <a:latin typeface="Arial" charset="0"/>
                <a:ea typeface="Arial" charset="0"/>
                <a:cs typeface="Arial" charset="0"/>
              </a:rPr>
              <a:t> healthier communities</a:t>
            </a:r>
            <a:endParaRPr lang="en-US" sz="3200" b="1" i="0" dirty="0">
              <a:solidFill>
                <a:srgbClr val="00A9CE"/>
              </a:solidFill>
              <a:latin typeface="Arial" charset="0"/>
              <a:ea typeface="Arial" charset="0"/>
              <a:cs typeface="Arial"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74022" y="10959049"/>
            <a:ext cx="4309976" cy="2770698"/>
          </a:xfrm>
          <a:prstGeom prst="rect">
            <a:avLst/>
          </a:prstGeom>
        </p:spPr>
      </p:pic>
      <p:sp>
        <p:nvSpPr>
          <p:cNvPr id="3" name="Content Placeholder 2"/>
          <p:cNvSpPr>
            <a:spLocks noGrp="1"/>
          </p:cNvSpPr>
          <p:nvPr>
            <p:ph idx="1"/>
          </p:nvPr>
        </p:nvSpPr>
        <p:spPr>
          <a:xfrm>
            <a:off x="757239" y="4443666"/>
            <a:ext cx="19167054" cy="7526660"/>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stretch>
            <a:fillRect/>
          </a:stretch>
        </p:blipFill>
        <p:spPr>
          <a:xfrm>
            <a:off x="18865516" y="742678"/>
            <a:ext cx="4761244" cy="1808068"/>
          </a:xfrm>
          <a:prstGeom prst="rect">
            <a:avLst/>
          </a:prstGeom>
        </p:spPr>
      </p:pic>
    </p:spTree>
    <p:extLst>
      <p:ext uri="{BB962C8B-B14F-4D97-AF65-F5344CB8AC3E}">
        <p14:creationId xmlns:p14="http://schemas.microsoft.com/office/powerpoint/2010/main" val="1838135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Title Slide - Middleton Park 2">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7831238"/>
            <a:ext cx="24416669" cy="5902125"/>
          </a:xfrm>
          <a:prstGeom prst="rect">
            <a:avLst/>
          </a:prstGeom>
          <a:ln w="12700">
            <a:miter lim="400000"/>
          </a:ln>
        </p:spPr>
      </p:pic>
      <p:sp>
        <p:nvSpPr>
          <p:cNvPr id="2" name="Rectangle 1">
            <a:extLst>
              <a:ext uri="{FF2B5EF4-FFF2-40B4-BE49-F238E27FC236}">
                <a16:creationId xmlns:a16="http://schemas.microsoft.com/office/drawing/2014/main" id="{5ABEFCAE-CED6-E04A-86F1-57DE45B8C44F}"/>
              </a:ext>
            </a:extLst>
          </p:cNvPr>
          <p:cNvSpPr/>
          <p:nvPr userDrawn="1"/>
        </p:nvSpPr>
        <p:spPr>
          <a:xfrm>
            <a:off x="-1" y="12434193"/>
            <a:ext cx="24416669" cy="1281807"/>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
        <p:nvSpPr>
          <p:cNvPr id="30"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t>Presentation Title</a:t>
            </a:r>
          </a:p>
        </p:txBody>
      </p:sp>
      <p:pic>
        <p:nvPicPr>
          <p:cNvPr id="33" name="LH&amp;CP_Logos_Primary Logo.png" descr="LH&amp;CP_Logos_Primary Logo.png"/>
          <p:cNvPicPr>
            <a:picLocks noChangeAspect="1"/>
          </p:cNvPicPr>
          <p:nvPr/>
        </p:nvPicPr>
        <p:blipFill>
          <a:blip r:embed="rId3"/>
          <a:stretch>
            <a:fillRect/>
          </a:stretch>
        </p:blipFill>
        <p:spPr>
          <a:xfrm>
            <a:off x="16857039" y="135114"/>
            <a:ext cx="7301436" cy="2641522"/>
          </a:xfrm>
          <a:prstGeom prst="rect">
            <a:avLst/>
          </a:prstGeom>
          <a:ln w="12700">
            <a:miter lim="400000"/>
          </a:ln>
        </p:spPr>
      </p:pic>
      <p:sp>
        <p:nvSpPr>
          <p:cNvPr id="34"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pic>
        <p:nvPicPr>
          <p:cNvPr id="9" name="Picture 8">
            <a:extLst>
              <a:ext uri="{FF2B5EF4-FFF2-40B4-BE49-F238E27FC236}">
                <a16:creationId xmlns:a16="http://schemas.microsoft.com/office/drawing/2014/main" id="{88F901E0-C1A8-4148-830D-31FE69A02855}"/>
              </a:ext>
            </a:extLst>
          </p:cNvPr>
          <p:cNvPicPr>
            <a:picLocks noChangeAspect="1"/>
          </p:cNvPicPr>
          <p:nvPr userDrawn="1"/>
        </p:nvPicPr>
        <p:blipFill>
          <a:blip r:embed="rId4"/>
          <a:stretch>
            <a:fillRect/>
          </a:stretch>
        </p:blipFill>
        <p:spPr>
          <a:xfrm>
            <a:off x="20067484" y="12767760"/>
            <a:ext cx="3727633" cy="476391"/>
          </a:xfrm>
          <a:prstGeom prst="rect">
            <a:avLst/>
          </a:prstGeom>
        </p:spPr>
      </p:pic>
    </p:spTree>
    <p:extLst>
      <p:ext uri="{BB962C8B-B14F-4D97-AF65-F5344CB8AC3E}">
        <p14:creationId xmlns:p14="http://schemas.microsoft.com/office/powerpoint/2010/main" val="197805997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with shapes">
    <p:bg>
      <p:bgPr>
        <a:solidFill>
          <a:srgbClr val="1B365D">
            <a:alpha val="0"/>
          </a:srgbClr>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pic>
        <p:nvPicPr>
          <p:cNvPr id="8" name="LH&amp;CP_Logos_Primary Logo.png" descr="LH&amp;CP_Logos_Primary Logo.png">
            <a:extLst>
              <a:ext uri="{FF2B5EF4-FFF2-40B4-BE49-F238E27FC236}">
                <a16:creationId xmlns:a16="http://schemas.microsoft.com/office/drawing/2014/main" id="{7EE90D68-108F-BB4F-8931-CD1B19E6DF33}"/>
              </a:ext>
            </a:extLst>
          </p:cNvPr>
          <p:cNvPicPr>
            <a:picLocks noChangeAspect="1"/>
          </p:cNvPicPr>
          <p:nvPr userDrawn="1"/>
        </p:nvPicPr>
        <p:blipFill>
          <a:blip r:embed="rId2"/>
          <a:stretch>
            <a:fillRect/>
          </a:stretch>
        </p:blipFill>
        <p:spPr>
          <a:xfrm>
            <a:off x="16857039" y="135114"/>
            <a:ext cx="7301436" cy="2641522"/>
          </a:xfrm>
          <a:prstGeom prst="rect">
            <a:avLst/>
          </a:prstGeom>
          <a:ln w="12700">
            <a:miter lim="400000"/>
          </a:ln>
        </p:spPr>
      </p:pic>
      <p:sp>
        <p:nvSpPr>
          <p:cNvPr id="12" name="Body Level One…">
            <a:extLst>
              <a:ext uri="{FF2B5EF4-FFF2-40B4-BE49-F238E27FC236}">
                <a16:creationId xmlns:a16="http://schemas.microsoft.com/office/drawing/2014/main" id="{A37F964E-1ED3-5648-8C94-3C452D721191}"/>
              </a:ext>
            </a:extLst>
          </p:cNvPr>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3" name="Presentation Title">
            <a:extLst>
              <a:ext uri="{FF2B5EF4-FFF2-40B4-BE49-F238E27FC236}">
                <a16:creationId xmlns:a16="http://schemas.microsoft.com/office/drawing/2014/main" id="{FC25B1DE-91E5-5440-A272-8B4AD87E0938}"/>
              </a:ext>
            </a:extLst>
          </p:cNvPr>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rPr dirty="0"/>
              <a:t>Presentation Title</a:t>
            </a:r>
          </a:p>
        </p:txBody>
      </p:sp>
      <p:sp>
        <p:nvSpPr>
          <p:cNvPr id="14" name="Text Placeholder 4">
            <a:extLst>
              <a:ext uri="{FF2B5EF4-FFF2-40B4-BE49-F238E27FC236}">
                <a16:creationId xmlns:a16="http://schemas.microsoft.com/office/drawing/2014/main" id="{DE6B4313-B117-BD4A-8E92-C1E121BAC439}"/>
              </a:ext>
            </a:extLst>
          </p:cNvPr>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pic>
        <p:nvPicPr>
          <p:cNvPr id="15" name="Image" descr="Image">
            <a:extLst>
              <a:ext uri="{FF2B5EF4-FFF2-40B4-BE49-F238E27FC236}">
                <a16:creationId xmlns:a16="http://schemas.microsoft.com/office/drawing/2014/main" id="{7DA905AF-6A28-E24D-9BB1-9EBA04CE2C72}"/>
              </a:ext>
            </a:extLst>
          </p:cNvPr>
          <p:cNvPicPr>
            <a:picLocks noChangeAspect="1"/>
          </p:cNvPicPr>
          <p:nvPr userDrawn="1"/>
        </p:nvPicPr>
        <p:blipFill>
          <a:blip r:embed="rId3"/>
          <a:stretch>
            <a:fillRect/>
          </a:stretch>
        </p:blipFill>
        <p:spPr>
          <a:xfrm>
            <a:off x="20067485" y="12763800"/>
            <a:ext cx="3727632" cy="488863"/>
          </a:xfrm>
          <a:prstGeom prst="rect">
            <a:avLst/>
          </a:prstGeom>
          <a:ln w="12700">
            <a:miter lim="400000"/>
          </a:ln>
        </p:spPr>
      </p:pic>
      <p:pic>
        <p:nvPicPr>
          <p:cNvPr id="9" name="Image" descr="Image">
            <a:extLst>
              <a:ext uri="{FF2B5EF4-FFF2-40B4-BE49-F238E27FC236}">
                <a16:creationId xmlns:a16="http://schemas.microsoft.com/office/drawing/2014/main" id="{93E2BB34-58C8-6542-88D0-3D0AEF1107EC}"/>
              </a:ext>
            </a:extLst>
          </p:cNvPr>
          <p:cNvPicPr>
            <a:picLocks noChangeAspect="1"/>
          </p:cNvPicPr>
          <p:nvPr userDrawn="1"/>
        </p:nvPicPr>
        <p:blipFill>
          <a:blip r:embed="rId4"/>
          <a:stretch>
            <a:fillRect/>
          </a:stretch>
        </p:blipFill>
        <p:spPr>
          <a:xfrm rot="19281127">
            <a:off x="8365514" y="4935"/>
            <a:ext cx="4216203" cy="2259148"/>
          </a:xfrm>
          <a:prstGeom prst="rect">
            <a:avLst/>
          </a:prstGeom>
          <a:ln w="12700">
            <a:miter lim="400000"/>
          </a:ln>
        </p:spPr>
      </p:pic>
      <p:pic>
        <p:nvPicPr>
          <p:cNvPr id="10" name="Image" descr="Image">
            <a:extLst>
              <a:ext uri="{FF2B5EF4-FFF2-40B4-BE49-F238E27FC236}">
                <a16:creationId xmlns:a16="http://schemas.microsoft.com/office/drawing/2014/main" id="{3428A6E4-7215-4C4E-BCF9-B56464F2C760}"/>
              </a:ext>
            </a:extLst>
          </p:cNvPr>
          <p:cNvPicPr>
            <a:picLocks noChangeAspect="1"/>
          </p:cNvPicPr>
          <p:nvPr userDrawn="1"/>
        </p:nvPicPr>
        <p:blipFill>
          <a:blip r:embed="rId5"/>
          <a:stretch>
            <a:fillRect/>
          </a:stretch>
        </p:blipFill>
        <p:spPr>
          <a:xfrm rot="5603342">
            <a:off x="15221767" y="9619808"/>
            <a:ext cx="3454030" cy="4152292"/>
          </a:xfrm>
          <a:prstGeom prst="rect">
            <a:avLst/>
          </a:prstGeom>
          <a:ln w="12700">
            <a:miter lim="400000"/>
          </a:ln>
        </p:spPr>
      </p:pic>
      <p:pic>
        <p:nvPicPr>
          <p:cNvPr id="11" name="Image" descr="Image">
            <a:extLst>
              <a:ext uri="{FF2B5EF4-FFF2-40B4-BE49-F238E27FC236}">
                <a16:creationId xmlns:a16="http://schemas.microsoft.com/office/drawing/2014/main" id="{D333D9D1-6847-C646-9B64-FA8E30481B7E}"/>
              </a:ext>
            </a:extLst>
          </p:cNvPr>
          <p:cNvPicPr>
            <a:picLocks noChangeAspect="1"/>
          </p:cNvPicPr>
          <p:nvPr userDrawn="1"/>
        </p:nvPicPr>
        <p:blipFill>
          <a:blip r:embed="rId6"/>
          <a:stretch>
            <a:fillRect/>
          </a:stretch>
        </p:blipFill>
        <p:spPr>
          <a:xfrm>
            <a:off x="21204972" y="4413753"/>
            <a:ext cx="4152346" cy="4152292"/>
          </a:xfrm>
          <a:prstGeom prst="rect">
            <a:avLst/>
          </a:prstGeom>
          <a:ln w="12700">
            <a:miter lim="400000"/>
          </a:ln>
        </p:spPr>
      </p:pic>
      <p:pic>
        <p:nvPicPr>
          <p:cNvPr id="16" name="Image" descr="Image">
            <a:extLst>
              <a:ext uri="{FF2B5EF4-FFF2-40B4-BE49-F238E27FC236}">
                <a16:creationId xmlns:a16="http://schemas.microsoft.com/office/drawing/2014/main" id="{F7FE3A73-4A78-BE44-B94A-20C639FF45F9}"/>
              </a:ext>
            </a:extLst>
          </p:cNvPr>
          <p:cNvPicPr>
            <a:picLocks noChangeAspect="1"/>
          </p:cNvPicPr>
          <p:nvPr userDrawn="1"/>
        </p:nvPicPr>
        <p:blipFill>
          <a:blip r:embed="rId7"/>
          <a:stretch>
            <a:fillRect/>
          </a:stretch>
        </p:blipFill>
        <p:spPr>
          <a:xfrm rot="3133949">
            <a:off x="1477640" y="11620859"/>
            <a:ext cx="4484137" cy="2402713"/>
          </a:xfrm>
          <a:prstGeom prst="rect">
            <a:avLst/>
          </a:prstGeom>
          <a:ln w="12700">
            <a:miter lim="400000"/>
          </a:ln>
        </p:spPr>
      </p:pic>
    </p:spTree>
    <p:extLst>
      <p:ext uri="{BB962C8B-B14F-4D97-AF65-F5344CB8AC3E}">
        <p14:creationId xmlns:p14="http://schemas.microsoft.com/office/powerpoint/2010/main" val="159848948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py page">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68000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py page - blank">
    <p:bg>
      <p:bgPr>
        <a:solidFill>
          <a:srgbClr val="FFFFFF"/>
        </a:solidFill>
        <a:effectLst/>
      </p:bgPr>
    </p:bg>
    <p:spTree>
      <p:nvGrpSpPr>
        <p:cNvPr id="1" name=""/>
        <p:cNvGrpSpPr/>
        <p:nvPr/>
      </p:nvGrpSpPr>
      <p:grpSpPr>
        <a:xfrm>
          <a:off x="0" y="0"/>
          <a:ext cx="0" cy="0"/>
          <a:chOff x="0" y="0"/>
          <a:chExt cx="0" cy="0"/>
        </a:xfrm>
      </p:grpSpPr>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2" name="Rectangle 1">
            <a:extLst>
              <a:ext uri="{FF2B5EF4-FFF2-40B4-BE49-F238E27FC236}">
                <a16:creationId xmlns:a16="http://schemas.microsoft.com/office/drawing/2014/main" id="{FD7FAA21-7ED8-4211-922F-7D14E9B55FA3}"/>
              </a:ext>
            </a:extLst>
          </p:cNvPr>
          <p:cNvSpPr/>
          <p:nvPr userDrawn="1"/>
        </p:nvSpPr>
        <p:spPr>
          <a:xfrm>
            <a:off x="1002900" y="2135112"/>
            <a:ext cx="22378200" cy="123468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291455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py page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9"/>
            <a:ext cx="21823362" cy="7256414"/>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a:extLst>
              <a:ext uri="{FF2B5EF4-FFF2-40B4-BE49-F238E27FC236}">
                <a16:creationId xmlns:a16="http://schemas.microsoft.com/office/drawing/2014/main" id="{C951A4FB-EFBC-4F0E-8165-409D1527CE0B}"/>
              </a:ext>
            </a:extLst>
          </p:cNvPr>
          <p:cNvSpPr/>
          <p:nvPr userDrawn="1"/>
        </p:nvSpPr>
        <p:spPr>
          <a:xfrm>
            <a:off x="-1" y="10576390"/>
            <a:ext cx="24384004" cy="3162296"/>
          </a:xfrm>
          <a:prstGeom prst="rect">
            <a:avLst/>
          </a:prstGeom>
          <a:solidFill>
            <a:srgbClr val="8CBEB9"/>
          </a:solidFill>
          <a:ln w="12700">
            <a:miter lim="400000"/>
          </a:ln>
        </p:spPr>
        <p:txBody>
          <a:bodyPr lIns="50800" tIns="50800" rIns="50800" bIns="50800" anchor="ctr"/>
          <a:lstStyle/>
          <a:p>
            <a:pPr defTabSz="825500">
              <a:defRPr sz="3200">
                <a:solidFill>
                  <a:srgbClr val="FFFFFF"/>
                </a:solidFill>
              </a:defRPr>
            </a:pPr>
            <a:endParaRPr/>
          </a:p>
        </p:txBody>
      </p:sp>
      <p:pic>
        <p:nvPicPr>
          <p:cNvPr id="9" name="Image" descr="Image">
            <a:extLst>
              <a:ext uri="{FF2B5EF4-FFF2-40B4-BE49-F238E27FC236}">
                <a16:creationId xmlns:a16="http://schemas.microsoft.com/office/drawing/2014/main" id="{24CBC1CB-AFCB-4671-AC03-64C98205C032}"/>
              </a:ext>
            </a:extLst>
          </p:cNvPr>
          <p:cNvPicPr>
            <a:picLocks noChangeAspect="1"/>
          </p:cNvPicPr>
          <p:nvPr userDrawn="1"/>
        </p:nvPicPr>
        <p:blipFill>
          <a:blip r:embed="rId3"/>
          <a:stretch>
            <a:fillRect/>
          </a:stretch>
        </p:blipFill>
        <p:spPr>
          <a:xfrm>
            <a:off x="18224760" y="5720305"/>
            <a:ext cx="4652140" cy="5317960"/>
          </a:xfrm>
          <a:prstGeom prst="rect">
            <a:avLst/>
          </a:prstGeom>
          <a:ln w="12700">
            <a:miter lim="400000"/>
          </a:ln>
        </p:spPr>
      </p:pic>
      <p:pic>
        <p:nvPicPr>
          <p:cNvPr id="10" name="Image" descr="Image">
            <a:extLst>
              <a:ext uri="{FF2B5EF4-FFF2-40B4-BE49-F238E27FC236}">
                <a16:creationId xmlns:a16="http://schemas.microsoft.com/office/drawing/2014/main" id="{CB55E406-86B0-4FF7-9F88-37B9E5179AA0}"/>
              </a:ext>
            </a:extLst>
          </p:cNvPr>
          <p:cNvPicPr>
            <a:picLocks noChangeAspect="1"/>
          </p:cNvPicPr>
          <p:nvPr userDrawn="1"/>
        </p:nvPicPr>
        <p:blipFill>
          <a:blip r:embed="rId4"/>
          <a:stretch>
            <a:fillRect/>
          </a:stretch>
        </p:blipFill>
        <p:spPr>
          <a:xfrm>
            <a:off x="13605372" y="4099407"/>
            <a:ext cx="5900115" cy="8997485"/>
          </a:xfrm>
          <a:prstGeom prst="rect">
            <a:avLst/>
          </a:prstGeom>
          <a:ln w="12700">
            <a:miter lim="400000"/>
          </a:ln>
        </p:spPr>
      </p:pic>
    </p:spTree>
    <p:extLst>
      <p:ext uri="{BB962C8B-B14F-4D97-AF65-F5344CB8AC3E}">
        <p14:creationId xmlns:p14="http://schemas.microsoft.com/office/powerpoint/2010/main" val="16865327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py page with large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14419530" y="3053341"/>
            <a:ext cx="4346994" cy="4465780"/>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19031157" y="5277482"/>
            <a:ext cx="4073993" cy="4465779"/>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15258730" y="8015851"/>
            <a:ext cx="3552858" cy="3398081"/>
          </a:xfrm>
          <a:prstGeom prst="rect">
            <a:avLst/>
          </a:prstGeom>
          <a:ln w="12700">
            <a:miter lim="400000"/>
          </a:ln>
        </p:spPr>
      </p:pic>
    </p:spTree>
    <p:extLst>
      <p:ext uri="{BB962C8B-B14F-4D97-AF65-F5344CB8AC3E}">
        <p14:creationId xmlns:p14="http://schemas.microsoft.com/office/powerpoint/2010/main" val="9742677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py page with small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18704072" y="6327135"/>
            <a:ext cx="2646211" cy="2718521"/>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20901078" y="8270553"/>
            <a:ext cx="2480022" cy="2718520"/>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18382293" y="9355902"/>
            <a:ext cx="2162785" cy="2068565"/>
          </a:xfrm>
          <a:prstGeom prst="rect">
            <a:avLst/>
          </a:prstGeom>
          <a:ln w="12700">
            <a:miter lim="400000"/>
          </a:ln>
        </p:spPr>
      </p:pic>
    </p:spTree>
    <p:extLst>
      <p:ext uri="{BB962C8B-B14F-4D97-AF65-F5344CB8AC3E}">
        <p14:creationId xmlns:p14="http://schemas.microsoft.com/office/powerpoint/2010/main" val="31891855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2" name="Divider page"/>
          <p:cNvSpPr txBox="1">
            <a:spLocks noGrp="1"/>
          </p:cNvSpPr>
          <p:nvPr>
            <p:ph type="title" hasCustomPrompt="1"/>
          </p:nvPr>
        </p:nvSpPr>
        <p:spPr>
          <a:xfrm>
            <a:off x="1663695" y="2584433"/>
            <a:ext cx="21971006" cy="464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Divider page</a:t>
            </a:r>
          </a:p>
        </p:txBody>
      </p:sp>
      <p:pic>
        <p:nvPicPr>
          <p:cNvPr id="3" name="Image" descr="Image"/>
          <p:cNvPicPr>
            <a:picLocks noChangeAspect="1"/>
          </p:cNvPicPr>
          <p:nvPr/>
        </p:nvPicPr>
        <p:blipFill>
          <a:blip r:embed="rId13"/>
          <a:stretch>
            <a:fillRect/>
          </a:stretch>
        </p:blipFill>
        <p:spPr>
          <a:xfrm rot="19281127">
            <a:off x="20320449" y="6456536"/>
            <a:ext cx="4216202" cy="2259147"/>
          </a:xfrm>
          <a:prstGeom prst="rect">
            <a:avLst/>
          </a:prstGeom>
          <a:ln w="12700">
            <a:miter lim="400000"/>
          </a:ln>
        </p:spPr>
      </p:pic>
      <p:pic>
        <p:nvPicPr>
          <p:cNvPr id="4" name="Image" descr="Image"/>
          <p:cNvPicPr>
            <a:picLocks noChangeAspect="1"/>
          </p:cNvPicPr>
          <p:nvPr/>
        </p:nvPicPr>
        <p:blipFill>
          <a:blip r:embed="rId14"/>
          <a:stretch>
            <a:fillRect/>
          </a:stretch>
        </p:blipFill>
        <p:spPr>
          <a:xfrm rot="20045788">
            <a:off x="3182167" y="10889808"/>
            <a:ext cx="3454030" cy="4152292"/>
          </a:xfrm>
          <a:prstGeom prst="rect">
            <a:avLst/>
          </a:prstGeom>
          <a:ln w="12700">
            <a:miter lim="400000"/>
          </a:ln>
        </p:spPr>
      </p:pic>
      <p:pic>
        <p:nvPicPr>
          <p:cNvPr id="5" name="Image" descr="Image"/>
          <p:cNvPicPr>
            <a:picLocks noChangeAspect="1"/>
          </p:cNvPicPr>
          <p:nvPr/>
        </p:nvPicPr>
        <p:blipFill>
          <a:blip r:embed="rId15"/>
          <a:stretch>
            <a:fillRect/>
          </a:stretch>
        </p:blipFill>
        <p:spPr>
          <a:xfrm>
            <a:off x="15362972" y="11517878"/>
            <a:ext cx="4152346" cy="4152292"/>
          </a:xfrm>
          <a:prstGeom prst="rect">
            <a:avLst/>
          </a:prstGeom>
          <a:ln w="12700">
            <a:miter lim="400000"/>
          </a:ln>
        </p:spPr>
      </p:pic>
      <p:pic>
        <p:nvPicPr>
          <p:cNvPr id="6" name="Image" descr="Image"/>
          <p:cNvPicPr>
            <a:picLocks noChangeAspect="1"/>
          </p:cNvPicPr>
          <p:nvPr/>
        </p:nvPicPr>
        <p:blipFill>
          <a:blip r:embed="rId16"/>
          <a:stretch>
            <a:fillRect/>
          </a:stretch>
        </p:blipFill>
        <p:spPr>
          <a:xfrm rot="8641063">
            <a:off x="7624440" y="-718444"/>
            <a:ext cx="4484137" cy="2402714"/>
          </a:xfrm>
          <a:prstGeom prst="rect">
            <a:avLst/>
          </a:prstGeom>
          <a:ln w="12700">
            <a:miter lim="400000"/>
          </a:ln>
        </p:spPr>
      </p:pic>
      <p:pic>
        <p:nvPicPr>
          <p:cNvPr id="7" name="LH&amp;CP_Logos_Primary logo WO 1.png" descr="LH&amp;CP_Logos_Primary logo WO 1.png"/>
          <p:cNvPicPr>
            <a:picLocks noChangeAspect="1"/>
          </p:cNvPicPr>
          <p:nvPr/>
        </p:nvPicPr>
        <p:blipFill>
          <a:blip r:embed="rId17"/>
          <a:stretch>
            <a:fillRect/>
          </a:stretch>
        </p:blipFill>
        <p:spPr>
          <a:xfrm>
            <a:off x="19217997" y="592270"/>
            <a:ext cx="4264572" cy="1542842"/>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65" r:id="rId1"/>
    <p:sldLayoutId id="2147483650" r:id="rId2"/>
    <p:sldLayoutId id="2147483664" r:id="rId3"/>
    <p:sldLayoutId id="2147483662" r:id="rId4"/>
    <p:sldLayoutId id="2147483669" r:id="rId5"/>
    <p:sldLayoutId id="2147483671" r:id="rId6"/>
    <p:sldLayoutId id="2147483668" r:id="rId7"/>
    <p:sldLayoutId id="2147483666" r:id="rId8"/>
    <p:sldLayoutId id="2147483667" r:id="rId9"/>
    <p:sldLayoutId id="2147483670" r:id="rId10"/>
    <p:sldLayoutId id="2147483661" r:id="rId11"/>
  </p:sldLayoutIdLst>
  <p:transition spd="med"/>
  <p:txStyles>
    <p:titleStyle>
      <a:lvl1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1pPr>
      <a:lvl2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2pPr>
      <a:lvl3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3pPr>
      <a:lvl4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4pPr>
      <a:lvl5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5pPr>
      <a:lvl6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6pPr>
      <a:lvl7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7pPr>
      <a:lvl8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9pPr>
    </p:titleStyle>
    <p:bodyStyle>
      <a:lvl1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2" name="Divider page"/>
          <p:cNvSpPr txBox="1">
            <a:spLocks noGrp="1"/>
          </p:cNvSpPr>
          <p:nvPr>
            <p:ph type="title" hasCustomPrompt="1"/>
          </p:nvPr>
        </p:nvSpPr>
        <p:spPr>
          <a:xfrm>
            <a:off x="1663695" y="2584433"/>
            <a:ext cx="21971006" cy="464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Divider page</a:t>
            </a:r>
          </a:p>
        </p:txBody>
      </p:sp>
      <p:pic>
        <p:nvPicPr>
          <p:cNvPr id="3" name="Image" descr="Image"/>
          <p:cNvPicPr>
            <a:picLocks noChangeAspect="1"/>
          </p:cNvPicPr>
          <p:nvPr/>
        </p:nvPicPr>
        <p:blipFill>
          <a:blip r:embed="rId16"/>
          <a:stretch>
            <a:fillRect/>
          </a:stretch>
        </p:blipFill>
        <p:spPr>
          <a:xfrm rot="19281127">
            <a:off x="20320449" y="6456536"/>
            <a:ext cx="4216202" cy="2259147"/>
          </a:xfrm>
          <a:prstGeom prst="rect">
            <a:avLst/>
          </a:prstGeom>
          <a:ln w="12700">
            <a:miter lim="400000"/>
          </a:ln>
        </p:spPr>
      </p:pic>
      <p:pic>
        <p:nvPicPr>
          <p:cNvPr id="4" name="Image" descr="Image"/>
          <p:cNvPicPr>
            <a:picLocks noChangeAspect="1"/>
          </p:cNvPicPr>
          <p:nvPr/>
        </p:nvPicPr>
        <p:blipFill>
          <a:blip r:embed="rId17"/>
          <a:stretch>
            <a:fillRect/>
          </a:stretch>
        </p:blipFill>
        <p:spPr>
          <a:xfrm rot="20045788">
            <a:off x="3182167" y="10889808"/>
            <a:ext cx="3454030" cy="4152292"/>
          </a:xfrm>
          <a:prstGeom prst="rect">
            <a:avLst/>
          </a:prstGeom>
          <a:ln w="12700">
            <a:miter lim="400000"/>
          </a:ln>
        </p:spPr>
      </p:pic>
      <p:pic>
        <p:nvPicPr>
          <p:cNvPr id="5" name="Image" descr="Image"/>
          <p:cNvPicPr>
            <a:picLocks noChangeAspect="1"/>
          </p:cNvPicPr>
          <p:nvPr/>
        </p:nvPicPr>
        <p:blipFill>
          <a:blip r:embed="rId18"/>
          <a:stretch>
            <a:fillRect/>
          </a:stretch>
        </p:blipFill>
        <p:spPr>
          <a:xfrm>
            <a:off x="15362972" y="11517878"/>
            <a:ext cx="4152346" cy="4152292"/>
          </a:xfrm>
          <a:prstGeom prst="rect">
            <a:avLst/>
          </a:prstGeom>
          <a:ln w="12700">
            <a:miter lim="400000"/>
          </a:ln>
        </p:spPr>
      </p:pic>
      <p:pic>
        <p:nvPicPr>
          <p:cNvPr id="6" name="Image" descr="Image"/>
          <p:cNvPicPr>
            <a:picLocks noChangeAspect="1"/>
          </p:cNvPicPr>
          <p:nvPr/>
        </p:nvPicPr>
        <p:blipFill>
          <a:blip r:embed="rId19"/>
          <a:stretch>
            <a:fillRect/>
          </a:stretch>
        </p:blipFill>
        <p:spPr>
          <a:xfrm rot="8641063">
            <a:off x="7624440" y="-718444"/>
            <a:ext cx="4484137" cy="2402714"/>
          </a:xfrm>
          <a:prstGeom prst="rect">
            <a:avLst/>
          </a:prstGeom>
          <a:ln w="12700">
            <a:miter lim="400000"/>
          </a:ln>
        </p:spPr>
      </p:pic>
      <p:pic>
        <p:nvPicPr>
          <p:cNvPr id="7" name="LH&amp;CP_Logos_Primary logo WO 1.png" descr="LH&amp;CP_Logos_Primary logo WO 1.png"/>
          <p:cNvPicPr>
            <a:picLocks noChangeAspect="1"/>
          </p:cNvPicPr>
          <p:nvPr/>
        </p:nvPicPr>
        <p:blipFill>
          <a:blip r:embed="rId20"/>
          <a:stretch>
            <a:fillRect/>
          </a:stretch>
        </p:blipFill>
        <p:spPr>
          <a:xfrm>
            <a:off x="19217997" y="592270"/>
            <a:ext cx="4264572" cy="1542842"/>
          </a:xfrm>
          <a:prstGeom prst="rect">
            <a:avLst/>
          </a:prstGeom>
          <a:ln w="12700">
            <a:miter lim="400000"/>
          </a:ln>
        </p:spPr>
      </p:pic>
    </p:spTree>
    <p:extLst>
      <p:ext uri="{BB962C8B-B14F-4D97-AF65-F5344CB8AC3E}">
        <p14:creationId xmlns:p14="http://schemas.microsoft.com/office/powerpoint/2010/main" val="13421729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med"/>
  <p:txStyles>
    <p:titleStyle>
      <a:lvl1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1pPr>
      <a:lvl2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2pPr>
      <a:lvl3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3pPr>
      <a:lvl4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4pPr>
      <a:lvl5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5pPr>
      <a:lvl6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6pPr>
      <a:lvl7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7pPr>
      <a:lvl8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9pPr>
    </p:titleStyle>
    <p:bodyStyle>
      <a:lvl1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https://www.healthandcareleeds.org/have-your-say/shape-the-future/populations/cancer/"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mailto:caroline.mackay2@nhs.net" TargetMode="External"/><Relationship Id="rId2" Type="http://schemas.openxmlformats.org/officeDocument/2006/relationships/hyperlink" Target="https://www.healthandcareleeds.org/have-your-say/shape-the-future/populations/cancer/"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2"/>
          <p:cNvSpPr txBox="1">
            <a:spLocks noGrp="1"/>
          </p:cNvSpPr>
          <p:nvPr>
            <p:ph type="title"/>
          </p:nvPr>
        </p:nvSpPr>
        <p:spPr>
          <a:prstGeom prst="rect">
            <a:avLst/>
          </a:prstGeom>
        </p:spPr>
        <p:txBody>
          <a:bodyPr>
            <a:normAutofit/>
          </a:bodyPr>
          <a:lstStyle/>
          <a:p>
            <a:r>
              <a:rPr lang="en-GB" sz="8800" dirty="0"/>
              <a:t>Involving local people in the work of the Cancer Population Board</a:t>
            </a:r>
            <a:endParaRPr sz="8800" dirty="0"/>
          </a:p>
        </p:txBody>
      </p:sp>
      <p:sp>
        <p:nvSpPr>
          <p:cNvPr id="188" name="Text Placeholder 3"/>
          <p:cNvSpPr>
            <a:spLocks noGrp="1"/>
          </p:cNvSpPr>
          <p:nvPr>
            <p:ph type="body" sz="quarter" idx="21"/>
          </p:nvPr>
        </p:nvSpPr>
        <p:spPr>
          <a:xfrm>
            <a:off x="1663700" y="6617610"/>
            <a:ext cx="21971001" cy="8641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lang="en-GB" sz="6000" dirty="0">
                <a:solidFill>
                  <a:srgbClr val="000000"/>
                </a:solidFill>
              </a:rPr>
              <a:t>Thursday 30 March 2023</a:t>
            </a:r>
            <a:endParaRPr sz="6000" dirty="0">
              <a:solidFill>
                <a:srgbClr val="000000"/>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Population health (3)</a:t>
            </a:r>
          </a:p>
        </p:txBody>
      </p:sp>
      <p:pic>
        <p:nvPicPr>
          <p:cNvPr id="7" name="Picture 6" descr="Population Boards and Care Delivery Boards">
            <a:extLst>
              <a:ext uri="{FF2B5EF4-FFF2-40B4-BE49-F238E27FC236}">
                <a16:creationId xmlns:a16="http://schemas.microsoft.com/office/drawing/2014/main" id="{25306F9E-163F-4185-B0D6-895D0B28B2B3}"/>
              </a:ext>
            </a:extLst>
          </p:cNvPr>
          <p:cNvPicPr>
            <a:picLocks noChangeAspect="1"/>
          </p:cNvPicPr>
          <p:nvPr/>
        </p:nvPicPr>
        <p:blipFill rotWithShape="1">
          <a:blip r:embed="rId3"/>
          <a:srcRect r="81835"/>
          <a:stretch/>
        </p:blipFill>
        <p:spPr>
          <a:xfrm>
            <a:off x="848407" y="3526970"/>
            <a:ext cx="4028393" cy="8055429"/>
          </a:xfrm>
          <a:prstGeom prst="rect">
            <a:avLst/>
          </a:prstGeom>
        </p:spPr>
      </p:pic>
    </p:spTree>
    <p:extLst>
      <p:ext uri="{BB962C8B-B14F-4D97-AF65-F5344CB8AC3E}">
        <p14:creationId xmlns:p14="http://schemas.microsoft.com/office/powerpoint/2010/main" val="15387210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Population health (4)</a:t>
            </a:r>
          </a:p>
        </p:txBody>
      </p:sp>
      <p:pic>
        <p:nvPicPr>
          <p:cNvPr id="7" name="Picture 6" descr="There are 9 population boards - maternity, children and young people, healthy adults, long-term conditions, learning disability and neurodivergence, mental health, cancer, frailty and end of life&#10;&#10;Care delivery boards">
            <a:extLst>
              <a:ext uri="{FF2B5EF4-FFF2-40B4-BE49-F238E27FC236}">
                <a16:creationId xmlns:a16="http://schemas.microsoft.com/office/drawing/2014/main" id="{25306F9E-163F-4185-B0D6-895D0B28B2B3}"/>
              </a:ext>
            </a:extLst>
          </p:cNvPr>
          <p:cNvPicPr>
            <a:picLocks noChangeAspect="1"/>
          </p:cNvPicPr>
          <p:nvPr/>
        </p:nvPicPr>
        <p:blipFill rotWithShape="1">
          <a:blip r:embed="rId3"/>
          <a:srcRect b="-541"/>
          <a:stretch/>
        </p:blipFill>
        <p:spPr>
          <a:xfrm>
            <a:off x="848407" y="3526970"/>
            <a:ext cx="22176694" cy="809897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4746171" y="8621486"/>
            <a:ext cx="18278930" cy="3004457"/>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7051794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Population health (5)</a:t>
            </a:r>
          </a:p>
        </p:txBody>
      </p:sp>
      <p:pic>
        <p:nvPicPr>
          <p:cNvPr id="7" name="Picture 6" descr="There are 9 population boards - maternity, children and young people, healthy adults, long-term conditions, learning disability and neurodivergence, mental hAealth, cancer, frailty and end of life&#10;&#10;Care delivery boards - planned care and same-day response">
            <a:extLst>
              <a:ext uri="{FF2B5EF4-FFF2-40B4-BE49-F238E27FC236}">
                <a16:creationId xmlns:a16="http://schemas.microsoft.com/office/drawing/2014/main" id="{25306F9E-163F-4185-B0D6-895D0B28B2B3}"/>
              </a:ext>
            </a:extLst>
          </p:cNvPr>
          <p:cNvPicPr>
            <a:picLocks noChangeAspect="1"/>
          </p:cNvPicPr>
          <p:nvPr/>
        </p:nvPicPr>
        <p:blipFill>
          <a:blip r:embed="rId3"/>
          <a:stretch>
            <a:fillRect/>
          </a:stretch>
        </p:blipFill>
        <p:spPr>
          <a:xfrm>
            <a:off x="848407" y="3526970"/>
            <a:ext cx="22176694" cy="8055429"/>
          </a:xfrm>
          <a:prstGeom prst="rect">
            <a:avLst/>
          </a:prstGeom>
        </p:spPr>
      </p:pic>
    </p:spTree>
    <p:extLst>
      <p:ext uri="{BB962C8B-B14F-4D97-AF65-F5344CB8AC3E}">
        <p14:creationId xmlns:p14="http://schemas.microsoft.com/office/powerpoint/2010/main" val="19808062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357411" y="660801"/>
            <a:ext cx="21971005" cy="1234680"/>
          </a:xfrm>
        </p:spPr>
        <p:txBody>
          <a:bodyPr>
            <a:noAutofit/>
          </a:bodyPr>
          <a:lstStyle/>
          <a:p>
            <a:r>
              <a:rPr lang="en-GB" sz="6600" dirty="0"/>
              <a:t>Getting boards “just right”</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357411" y="4140668"/>
            <a:ext cx="14232287" cy="10139811"/>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t>
            </a:r>
          </a:p>
          <a:p>
            <a:pPr marL="0" marR="0" lvl="0" indent="0" algn="l" defTabSz="825500" rtl="0" eaLnBrk="1" fontAlgn="auto" latinLnBrk="0" hangingPunct="1">
              <a:lnSpc>
                <a:spcPct val="100000"/>
              </a:lnSpc>
              <a:spcBef>
                <a:spcPts val="0"/>
              </a:spcBef>
              <a:spcAft>
                <a:spcPts val="600"/>
              </a:spcAft>
              <a:buClrTx/>
              <a:buSzTx/>
              <a:buNone/>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sym typeface="Helvetica Neue"/>
              </a:rPr>
              <a:t>Broad enough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sym typeface="Helvetica Neue"/>
              </a:rPr>
              <a:t>(to represent all partners)</a:t>
            </a:r>
          </a:p>
          <a:p>
            <a:pPr marL="0" marR="0" lvl="0" indent="0" algn="l" defTabSz="825500" rtl="0" eaLnBrk="1" fontAlgn="auto" latinLnBrk="0" hangingPunct="1">
              <a:lnSpc>
                <a:spcPct val="100000"/>
              </a:lnSpc>
              <a:spcBef>
                <a:spcPts val="0"/>
              </a:spcBef>
              <a:spcAft>
                <a:spcPts val="600"/>
              </a:spcAft>
              <a:buClrTx/>
              <a:buSzTx/>
              <a:buNone/>
              <a:tabLst/>
              <a:defRPr/>
            </a:pPr>
            <a:endParaRPr kumimoji="0" lang="en-GB" sz="4800" b="1"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None/>
              <a:tabLst/>
              <a:defRPr/>
            </a:pPr>
            <a:endParaRPr kumimoji="0" lang="en-GB" sz="4800" b="1"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None/>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sym typeface="Helvetica Neue"/>
              </a:rPr>
              <a:t>Senior enough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sym typeface="Helvetica Neue"/>
              </a:rPr>
              <a:t>(to take critical decisions)</a:t>
            </a:r>
          </a:p>
          <a:p>
            <a:pPr marL="0" marR="0" lvl="0" indent="0" algn="l" defTabSz="825500" rtl="0" eaLnBrk="1" fontAlgn="auto" latinLnBrk="0" hangingPunct="1">
              <a:lnSpc>
                <a:spcPct val="100000"/>
              </a:lnSpc>
              <a:spcBef>
                <a:spcPts val="0"/>
              </a:spcBef>
              <a:spcAft>
                <a:spcPts val="600"/>
              </a:spcAft>
              <a:buClrTx/>
              <a:buSzTx/>
              <a:buNone/>
              <a:tabLst/>
              <a:defRPr/>
            </a:pPr>
            <a:endParaRPr kumimoji="0" lang="en-GB" sz="4800" b="1"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None/>
              <a:tabLst/>
              <a:defRPr/>
            </a:pPr>
            <a:endParaRPr kumimoji="0" lang="en-GB" sz="4800" b="1"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None/>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sym typeface="Helvetica Neue"/>
              </a:rPr>
              <a:t>Small enough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sym typeface="Helvetica Neue"/>
              </a:rPr>
              <a:t>(to make these decisions)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 name="Picture 1" descr="Painting from the tale of Goldilocks and the three bea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8188" y="2377408"/>
            <a:ext cx="8360228" cy="10342550"/>
          </a:xfrm>
          <a:prstGeom prst="rect">
            <a:avLst/>
          </a:prstGeom>
        </p:spPr>
      </p:pic>
      <p:sp>
        <p:nvSpPr>
          <p:cNvPr id="4" name="Rectangle 3"/>
          <p:cNvSpPr/>
          <p:nvPr/>
        </p:nvSpPr>
        <p:spPr>
          <a:xfrm>
            <a:off x="-1567542" y="12967370"/>
            <a:ext cx="27257827" cy="707886"/>
          </a:xfrm>
          <a:prstGeom prst="rect">
            <a:avLst/>
          </a:prstGeom>
        </p:spPr>
        <p:txBody>
          <a:bodyPr wrap="square">
            <a:spAutoFit/>
          </a:bodyPr>
          <a:lstStyle/>
          <a:p>
            <a:r>
              <a:rPr lang="en-GB" sz="4000" dirty="0">
                <a:solidFill>
                  <a:srgbClr val="000000"/>
                </a:solidFill>
                <a:latin typeface="Arial" panose="020B0604020202020204" pitchFamily="34" charset="0"/>
                <a:cs typeface="Arial" panose="020B0604020202020204" pitchFamily="34" charset="0"/>
              </a:rPr>
              <a:t>Arthur Rackham, from English Fairy Tales by Flora Annie Steel, 1918 </a:t>
            </a:r>
            <a:r>
              <a:rPr lang="en-GB" sz="4000" dirty="0">
                <a:solidFill>
                  <a:srgbClr val="000000"/>
                </a:solidFill>
                <a:cs typeface="Arial" panose="020B0604020202020204" pitchFamily="34" charset="0"/>
              </a:rPr>
              <a:t>(Project Gutenberg)</a:t>
            </a:r>
            <a:endParaRPr lang="en-GB"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7890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3354-C00E-1F6A-A993-3D0AAD6A2928}"/>
              </a:ext>
            </a:extLst>
          </p:cNvPr>
          <p:cNvSpPr>
            <a:spLocks noGrp="1"/>
          </p:cNvSpPr>
          <p:nvPr>
            <p:ph type="title"/>
          </p:nvPr>
        </p:nvSpPr>
        <p:spPr>
          <a:xfrm>
            <a:off x="1054096" y="-1234680"/>
            <a:ext cx="21971005" cy="1234680"/>
          </a:xfrm>
        </p:spPr>
        <p:txBody>
          <a:bodyPr lIns="50800" tIns="50800" rIns="50800" bIns="50800" anchor="b">
            <a:normAutofit/>
          </a:bodyPr>
          <a:lstStyle/>
          <a:p>
            <a:r>
              <a:rPr lang="en-GB" dirty="0"/>
              <a:t>Make up of the board</a:t>
            </a:r>
          </a:p>
        </p:txBody>
      </p:sp>
      <p:pic>
        <p:nvPicPr>
          <p:cNvPr id="7" name="Picture 6" descr="Image showing the different organisations that make up the population board including:&#10;&#10;Chair&#10;Leeds Teaching Hospitals Trust&#10;Leeds Community Healthcare&#10;Local authority&#10;Integrated Care Board in Leeds&#10;Public Health&#10;Third sector&#10;General Practice&#10;Leeds and York Partnership Foundation Trust&#10;two clinical leads&#10;Citizen rep">
            <a:extLst>
              <a:ext uri="{FF2B5EF4-FFF2-40B4-BE49-F238E27FC236}">
                <a16:creationId xmlns:a16="http://schemas.microsoft.com/office/drawing/2014/main" id="{872BA932-470B-4CA4-943C-1ECDC2FB834B}"/>
              </a:ext>
            </a:extLst>
          </p:cNvPr>
          <p:cNvPicPr>
            <a:picLocks noChangeAspect="1"/>
          </p:cNvPicPr>
          <p:nvPr/>
        </p:nvPicPr>
        <p:blipFill>
          <a:blip r:embed="rId3"/>
          <a:stretch>
            <a:fillRect/>
          </a:stretch>
        </p:blipFill>
        <p:spPr>
          <a:xfrm>
            <a:off x="6867066" y="1753259"/>
            <a:ext cx="10702475" cy="10814292"/>
          </a:xfrm>
          <a:prstGeom prst="rect">
            <a:avLst/>
          </a:prstGeom>
        </p:spPr>
      </p:pic>
    </p:spTree>
    <p:extLst>
      <p:ext uri="{BB962C8B-B14F-4D97-AF65-F5344CB8AC3E}">
        <p14:creationId xmlns:p14="http://schemas.microsoft.com/office/powerpoint/2010/main" val="9755456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E814FA-80CC-4C20-A59C-B979D0B687F2}"/>
              </a:ext>
            </a:extLst>
          </p:cNvPr>
          <p:cNvSpPr>
            <a:spLocks noGrp="1"/>
          </p:cNvSpPr>
          <p:nvPr>
            <p:ph type="title"/>
          </p:nvPr>
        </p:nvSpPr>
        <p:spPr>
          <a:xfrm>
            <a:off x="1054096" y="-1234680"/>
            <a:ext cx="21971005" cy="1234680"/>
          </a:xfrm>
        </p:spPr>
        <p:txBody>
          <a:bodyPr lIns="50800" tIns="50800" rIns="50800" bIns="50800" anchor="b">
            <a:normAutofit/>
          </a:bodyPr>
          <a:lstStyle/>
          <a:p>
            <a:r>
              <a:rPr lang="en-GB" dirty="0"/>
              <a:t>Who's on the board?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a:srcRect l="42972" t="19345" r="39960" b="37798"/>
          <a:stretch/>
        </p:blipFill>
        <p:spPr>
          <a:xfrm>
            <a:off x="2068287" y="1000408"/>
            <a:ext cx="2982686" cy="4210851"/>
          </a:xfrm>
          <a:prstGeom prst="rect">
            <a:avLst/>
          </a:prstGeom>
        </p:spPr>
      </p:pic>
      <p:sp>
        <p:nvSpPr>
          <p:cNvPr id="10" name="TextBox 9"/>
          <p:cNvSpPr txBox="1"/>
          <p:nvPr/>
        </p:nvSpPr>
        <p:spPr>
          <a:xfrm>
            <a:off x="1328056" y="5274179"/>
            <a:ext cx="5604077" cy="938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rPr>
              <a:t>Karen Henry, </a:t>
            </a:r>
            <a:r>
              <a:rPr lang="en-GB" sz="3000" dirty="0">
                <a:solidFill>
                  <a:srgbClr val="000000"/>
                </a:solidFill>
                <a:latin typeface="Arial Black" panose="020B0A04020102020204" pitchFamily="34" charset="0"/>
              </a:rPr>
              <a:t> </a:t>
            </a:r>
            <a:r>
              <a:rPr kumimoji="0" lang="en-GB" sz="3000" b="0" i="0" u="none" strike="noStrike" cap="none" spc="0" normalizeH="0" dirty="0">
                <a:ln>
                  <a:noFill/>
                </a:ln>
                <a:solidFill>
                  <a:srgbClr val="000000"/>
                </a:solidFill>
                <a:effectLst/>
                <a:uFillTx/>
                <a:latin typeface="Arial Black" panose="020B0A04020102020204" pitchFamily="34" charset="0"/>
                <a:sym typeface="Helvetica Neue Medium"/>
              </a:rPr>
              <a:t>LTHT</a:t>
            </a:r>
            <a:endPar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8848" y="1341503"/>
            <a:ext cx="3400473" cy="3400473"/>
          </a:xfrm>
          <a:prstGeom prst="rect">
            <a:avLst/>
          </a:prstGeom>
        </p:spPr>
      </p:pic>
      <p:sp>
        <p:nvSpPr>
          <p:cNvPr id="11" name="TextBox 10"/>
          <p:cNvSpPr txBox="1"/>
          <p:nvPr/>
        </p:nvSpPr>
        <p:spPr>
          <a:xfrm>
            <a:off x="7857419" y="4992965"/>
            <a:ext cx="6143703" cy="4692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ctr" defTabSz="2438337" rtl="0" fontAlgn="auto" latinLnBrk="0" hangingPunct="0">
              <a:lnSpc>
                <a:spcPct val="100000"/>
              </a:lnSpc>
              <a:spcBef>
                <a:spcPts val="0"/>
              </a:spcBef>
              <a:spcAft>
                <a:spcPts val="0"/>
              </a:spcAft>
              <a:buClrTx/>
              <a:buSzTx/>
              <a:buFontTx/>
              <a:buNone/>
              <a:tabLst/>
            </a:pPr>
            <a:r>
              <a:rPr lang="en-GB" sz="3000" dirty="0">
                <a:solidFill>
                  <a:srgbClr val="000000"/>
                </a:solidFill>
                <a:latin typeface="Arial Black" panose="020B0A04020102020204" pitchFamily="34" charset="0"/>
              </a:rPr>
              <a:t>Fiona Stephenson, WY &amp; Harrogate Cancer Alliance</a:t>
            </a:r>
            <a:endPar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0097" y="1384225"/>
            <a:ext cx="3182426" cy="3315027"/>
          </a:xfrm>
          <a:prstGeom prst="rect">
            <a:avLst/>
          </a:prstGeom>
        </p:spPr>
      </p:pic>
      <p:sp>
        <p:nvSpPr>
          <p:cNvPr id="13" name="TextBox 12"/>
          <p:cNvSpPr txBox="1"/>
          <p:nvPr/>
        </p:nvSpPr>
        <p:spPr>
          <a:xfrm>
            <a:off x="13349458" y="5145365"/>
            <a:ext cx="6143703" cy="1416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ctr" defTabSz="2438337" rtl="0" fontAlgn="auto" latinLnBrk="0" hangingPunct="0">
              <a:lnSpc>
                <a:spcPct val="100000"/>
              </a:lnSpc>
              <a:spcBef>
                <a:spcPts val="0"/>
              </a:spcBef>
              <a:spcAft>
                <a:spcPts val="0"/>
              </a:spcAft>
              <a:buClrTx/>
              <a:buSzTx/>
              <a:buFontTx/>
              <a:buNone/>
              <a:tabLst/>
            </a:pPr>
            <a:r>
              <a:rPr lang="en-GB" sz="3000" dirty="0">
                <a:solidFill>
                  <a:srgbClr val="000000"/>
                </a:solidFill>
                <a:latin typeface="Arial Black" panose="020B0A04020102020204" pitchFamily="34" charset="0"/>
              </a:rPr>
              <a:t>Peter Lodge, LTHT</a:t>
            </a:r>
            <a:endPar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endParaRPr>
          </a:p>
        </p:txBody>
      </p:sp>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166"/>
          <a:stretch/>
        </p:blipFill>
        <p:spPr>
          <a:xfrm flipH="1">
            <a:off x="2068286" y="7224807"/>
            <a:ext cx="3430055" cy="4307435"/>
          </a:xfrm>
          <a:prstGeom prst="rect">
            <a:avLst/>
          </a:prstGeom>
        </p:spPr>
      </p:pic>
      <p:sp>
        <p:nvSpPr>
          <p:cNvPr id="15" name="TextBox 14"/>
          <p:cNvSpPr txBox="1"/>
          <p:nvPr/>
        </p:nvSpPr>
        <p:spPr>
          <a:xfrm>
            <a:off x="981274" y="12045037"/>
            <a:ext cx="5604077" cy="938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ctr" defTabSz="2438337" rtl="0" fontAlgn="auto" latinLnBrk="0" hangingPunct="0">
              <a:lnSpc>
                <a:spcPct val="100000"/>
              </a:lnSpc>
              <a:spcBef>
                <a:spcPts val="0"/>
              </a:spcBef>
              <a:spcAft>
                <a:spcPts val="0"/>
              </a:spcAft>
              <a:buClrTx/>
              <a:buSzTx/>
              <a:buFontTx/>
              <a:buNone/>
              <a:tabLst/>
            </a:pPr>
            <a:r>
              <a:rPr lang="en-GB" sz="3000" dirty="0">
                <a:solidFill>
                  <a:srgbClr val="000000"/>
                </a:solidFill>
                <a:latin typeface="Arial Black" panose="020B0A04020102020204" pitchFamily="34" charset="0"/>
              </a:rPr>
              <a:t>Mitul Patel</a:t>
            </a:r>
            <a:r>
              <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rPr>
              <a:t>, </a:t>
            </a:r>
            <a:r>
              <a:rPr lang="en-GB" sz="3000" dirty="0">
                <a:solidFill>
                  <a:srgbClr val="000000"/>
                </a:solidFill>
                <a:latin typeface="Arial Black" panose="020B0A04020102020204" pitchFamily="34" charset="0"/>
              </a:rPr>
              <a:t> GP</a:t>
            </a:r>
            <a:endPar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endParaRP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566" r="13130"/>
          <a:stretch/>
        </p:blipFill>
        <p:spPr bwMode="auto">
          <a:xfrm>
            <a:off x="7726553" y="7182802"/>
            <a:ext cx="4088075" cy="42939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795360" y="11806233"/>
            <a:ext cx="6143703" cy="1416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ctr" defTabSz="2438337" rtl="0" fontAlgn="auto" latinLnBrk="0" hangingPunct="0">
              <a:lnSpc>
                <a:spcPct val="100000"/>
              </a:lnSpc>
              <a:spcBef>
                <a:spcPts val="0"/>
              </a:spcBef>
              <a:spcAft>
                <a:spcPts val="0"/>
              </a:spcAft>
              <a:buClrTx/>
              <a:buSzTx/>
              <a:buFontTx/>
              <a:buNone/>
              <a:tabLst/>
            </a:pPr>
            <a:r>
              <a:rPr lang="en-GB" sz="3000" dirty="0">
                <a:solidFill>
                  <a:srgbClr val="000000"/>
                </a:solidFill>
                <a:latin typeface="Arial Black" panose="020B0A04020102020204" pitchFamily="34" charset="0"/>
              </a:rPr>
              <a:t>Stacey Taylor, Leeds office of WY ICB</a:t>
            </a:r>
            <a:endPar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843" r="50420" b="18768"/>
          <a:stretch/>
        </p:blipFill>
        <p:spPr>
          <a:xfrm>
            <a:off x="14607835" y="7283269"/>
            <a:ext cx="2765137" cy="4093028"/>
          </a:xfrm>
          <a:prstGeom prst="rect">
            <a:avLst/>
          </a:prstGeom>
        </p:spPr>
      </p:pic>
      <p:sp>
        <p:nvSpPr>
          <p:cNvPr id="18" name="TextBox 17"/>
          <p:cNvSpPr txBox="1"/>
          <p:nvPr/>
        </p:nvSpPr>
        <p:spPr>
          <a:xfrm>
            <a:off x="13042148" y="11594637"/>
            <a:ext cx="6143703" cy="1416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ctr" defTabSz="2438337" rtl="0" fontAlgn="auto" latinLnBrk="0" hangingPunct="0">
              <a:lnSpc>
                <a:spcPct val="100000"/>
              </a:lnSpc>
              <a:spcBef>
                <a:spcPts val="0"/>
              </a:spcBef>
              <a:spcAft>
                <a:spcPts val="0"/>
              </a:spcAft>
              <a:buClrTx/>
              <a:buSzTx/>
              <a:buFontTx/>
              <a:buNone/>
              <a:tabLst/>
            </a:pPr>
            <a:r>
              <a:rPr lang="en-GB" sz="3000" dirty="0">
                <a:solidFill>
                  <a:srgbClr val="000000"/>
                </a:solidFill>
                <a:latin typeface="Arial Black" panose="020B0A04020102020204" pitchFamily="34" charset="0"/>
              </a:rPr>
              <a:t>Ross </a:t>
            </a:r>
            <a:r>
              <a:rPr lang="en-GB" sz="3000" dirty="0" err="1">
                <a:solidFill>
                  <a:srgbClr val="000000"/>
                </a:solidFill>
                <a:latin typeface="Arial Black" panose="020B0A04020102020204" pitchFamily="34" charset="0"/>
              </a:rPr>
              <a:t>Lavery</a:t>
            </a:r>
            <a:r>
              <a:rPr lang="en-GB" sz="3000" dirty="0">
                <a:solidFill>
                  <a:srgbClr val="000000"/>
                </a:solidFill>
                <a:latin typeface="Arial Black" panose="020B0A04020102020204" pitchFamily="34" charset="0"/>
              </a:rPr>
              <a:t>, patient representative (expert by experience)</a:t>
            </a:r>
            <a:endPar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endParaRPr>
          </a:p>
        </p:txBody>
      </p:sp>
      <p:pic>
        <p:nvPicPr>
          <p:cNvPr id="9" name="Picture 8">
            <a:extLst>
              <a:ext uri="{FF2B5EF4-FFF2-40B4-BE49-F238E27FC236}">
                <a16:creationId xmlns:a16="http://schemas.microsoft.com/office/drawing/2014/main" id="{A29F292E-FB9E-9019-EF4B-C686655C48F1}"/>
              </a:ext>
              <a:ext uri="{C183D7F6-B498-43B3-948B-1728B52AA6E4}">
                <adec:decorative xmlns:adec="http://schemas.microsoft.com/office/drawing/2017/decorative" val="1"/>
              </a:ext>
            </a:extLst>
          </p:cNvPr>
          <p:cNvPicPr>
            <a:picLocks noChangeAspect="1"/>
          </p:cNvPicPr>
          <p:nvPr/>
        </p:nvPicPr>
        <p:blipFill rotWithShape="1">
          <a:blip r:embed="rId9"/>
          <a:srcRect l="-3" t="3" r="40421" b="51513"/>
          <a:stretch/>
        </p:blipFill>
        <p:spPr>
          <a:xfrm>
            <a:off x="19971951" y="7224807"/>
            <a:ext cx="2880000" cy="3384000"/>
          </a:xfrm>
          <a:prstGeom prst="rect">
            <a:avLst/>
          </a:prstGeom>
        </p:spPr>
      </p:pic>
      <p:sp>
        <p:nvSpPr>
          <p:cNvPr id="12" name="TextBox 11"/>
          <p:cNvSpPr txBox="1"/>
          <p:nvPr/>
        </p:nvSpPr>
        <p:spPr>
          <a:xfrm>
            <a:off x="18012523" y="10628863"/>
            <a:ext cx="6143703" cy="1416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ctr" defTabSz="2438337" rtl="0" fontAlgn="auto" latinLnBrk="0" hangingPunct="0">
              <a:lnSpc>
                <a:spcPct val="100000"/>
              </a:lnSpc>
              <a:spcBef>
                <a:spcPts val="0"/>
              </a:spcBef>
              <a:spcAft>
                <a:spcPts val="0"/>
              </a:spcAft>
              <a:buClrTx/>
              <a:buSzTx/>
              <a:buFontTx/>
              <a:buNone/>
              <a:tabLst/>
            </a:pPr>
            <a:r>
              <a:rPr lang="en-GB" sz="3000" dirty="0">
                <a:solidFill>
                  <a:srgbClr val="000000"/>
                </a:solidFill>
                <a:latin typeface="Arial Black" panose="020B0A04020102020204" pitchFamily="34" charset="0"/>
              </a:rPr>
              <a:t>Tom Daniels, Leeds office of WY ICB</a:t>
            </a:r>
            <a:endParaRPr kumimoji="0" lang="en-GB" sz="3000" b="0" i="0" u="none" strike="noStrike" cap="none" spc="0" normalizeH="0" baseline="0" dirty="0">
              <a:ln>
                <a:noFill/>
              </a:ln>
              <a:solidFill>
                <a:srgbClr val="000000"/>
              </a:solidFill>
              <a:effectLst/>
              <a:uFillTx/>
              <a:latin typeface="Arial Black" panose="020B0A04020102020204" pitchFamily="34" charset="0"/>
              <a:sym typeface="Helvetica Neue Medium"/>
            </a:endParaRPr>
          </a:p>
        </p:txBody>
      </p:sp>
    </p:spTree>
    <p:extLst>
      <p:ext uri="{BB962C8B-B14F-4D97-AF65-F5344CB8AC3E}">
        <p14:creationId xmlns:p14="http://schemas.microsoft.com/office/powerpoint/2010/main" val="188370550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Profiles</a:t>
            </a:r>
          </a:p>
        </p:txBody>
      </p:sp>
      <p:sp>
        <p:nvSpPr>
          <p:cNvPr id="5" name="Rectangle 4"/>
          <p:cNvSpPr/>
          <p:nvPr/>
        </p:nvSpPr>
        <p:spPr>
          <a:xfrm>
            <a:off x="6766560" y="830857"/>
            <a:ext cx="17225554" cy="4401205"/>
          </a:xfrm>
          <a:prstGeom prst="rect">
            <a:avLst/>
          </a:prstGeom>
          <a:ln>
            <a:solidFill>
              <a:srgbClr val="FF0000"/>
            </a:solidFill>
          </a:ln>
        </p:spPr>
        <p:txBody>
          <a:bodyPr wrap="square">
            <a:spAutoFit/>
          </a:bodyPr>
          <a:lstStyle/>
          <a:p>
            <a:pPr algn="l"/>
            <a:r>
              <a:rPr lang="en-GB" sz="4000" b="1" dirty="0">
                <a:solidFill>
                  <a:srgbClr val="000000"/>
                </a:solidFill>
                <a:latin typeface="Arial" panose="020B0604020202020204" pitchFamily="34" charset="0"/>
                <a:cs typeface="Arial" panose="020B0604020202020204" pitchFamily="34" charset="0"/>
              </a:rPr>
              <a:t>Carl Mackie - </a:t>
            </a:r>
            <a:r>
              <a:rPr lang="en-GB" sz="4000" dirty="0">
                <a:solidFill>
                  <a:srgbClr val="000000"/>
                </a:solidFill>
                <a:latin typeface="Arial" panose="020B0604020202020204" pitchFamily="34" charset="0"/>
                <a:cs typeface="Arial" panose="020B0604020202020204" pitchFamily="34" charset="0"/>
              </a:rPr>
              <a:t>Representative for Leeds City Council, Public Health</a:t>
            </a:r>
          </a:p>
          <a:p>
            <a:pPr algn="l"/>
            <a:r>
              <a:rPr lang="en-GB" sz="4000" dirty="0">
                <a:solidFill>
                  <a:srgbClr val="000000"/>
                </a:solidFill>
                <a:latin typeface="Arial" panose="020B0604020202020204" pitchFamily="34" charset="0"/>
                <a:cs typeface="Arial" panose="020B0604020202020204" pitchFamily="34" charset="0"/>
              </a:rPr>
              <a:t>More about me:</a:t>
            </a:r>
          </a:p>
          <a:p>
            <a:pPr algn="l"/>
            <a:r>
              <a:rPr lang="en-GB" sz="4000" dirty="0">
                <a:solidFill>
                  <a:srgbClr val="000000"/>
                </a:solidFill>
                <a:latin typeface="Arial" panose="020B0604020202020204" pitchFamily="34" charset="0"/>
                <a:cs typeface="Arial" panose="020B0604020202020204" pitchFamily="34" charset="0"/>
              </a:rPr>
              <a:t>I have worked in Public Health in a variety of different roles and agendas for the last 19 years and I have been working in the Leeds system as Head of Public Health for Long term conditions and Cancer since 2020. My passion and interest is in influencing the wider determinants of health to improve health outcomes and reduce inequalities.</a:t>
            </a:r>
          </a:p>
        </p:txBody>
      </p:sp>
      <p:sp>
        <p:nvSpPr>
          <p:cNvPr id="7" name="Rectangle 6"/>
          <p:cNvSpPr/>
          <p:nvPr/>
        </p:nvSpPr>
        <p:spPr>
          <a:xfrm>
            <a:off x="478968" y="5574385"/>
            <a:ext cx="23513145" cy="7478970"/>
          </a:xfrm>
          <a:prstGeom prst="rect">
            <a:avLst/>
          </a:prstGeom>
          <a:ln>
            <a:solidFill>
              <a:schemeClr val="accent1">
                <a:lumMod val="60000"/>
                <a:lumOff val="40000"/>
              </a:schemeClr>
            </a:solidFill>
          </a:ln>
        </p:spPr>
        <p:txBody>
          <a:bodyPr wrap="square">
            <a:spAutoFit/>
          </a:bodyPr>
          <a:lstStyle/>
          <a:p>
            <a:pPr algn="l"/>
            <a:r>
              <a:rPr lang="en-GB" sz="4000" b="1" dirty="0">
                <a:solidFill>
                  <a:srgbClr val="000000"/>
                </a:solidFill>
                <a:latin typeface="Arial" panose="020B0604020202020204" pitchFamily="34" charset="0"/>
                <a:cs typeface="Arial" panose="020B0604020202020204" pitchFamily="34" charset="0"/>
              </a:rPr>
              <a:t>Stacey Taylor </a:t>
            </a:r>
            <a:r>
              <a:rPr lang="en-GB" sz="4000" dirty="0">
                <a:solidFill>
                  <a:srgbClr val="000000"/>
                </a:solidFill>
                <a:latin typeface="Arial" panose="020B0604020202020204" pitchFamily="34" charset="0"/>
                <a:cs typeface="Arial" panose="020B0604020202020204" pitchFamily="34" charset="0"/>
              </a:rPr>
              <a:t>- Project Advisor in the Programme, Improvement and Integration (PII) Business Unit.</a:t>
            </a:r>
          </a:p>
          <a:p>
            <a:pPr algn="l"/>
            <a:r>
              <a:rPr lang="en-GB" sz="4000" dirty="0">
                <a:solidFill>
                  <a:srgbClr val="000000"/>
                </a:solidFill>
                <a:latin typeface="Arial" panose="020B0604020202020204" pitchFamily="34" charset="0"/>
                <a:cs typeface="Arial" panose="020B0604020202020204" pitchFamily="34" charset="0"/>
              </a:rPr>
              <a:t>Representative of the Leeds Office of the ICB</a:t>
            </a:r>
          </a:p>
          <a:p>
            <a:pPr algn="l"/>
            <a:r>
              <a:rPr lang="en-GB" sz="4000" dirty="0">
                <a:solidFill>
                  <a:srgbClr val="000000"/>
                </a:solidFill>
                <a:latin typeface="Arial" panose="020B0604020202020204" pitchFamily="34" charset="0"/>
                <a:cs typeface="Arial" panose="020B0604020202020204" pitchFamily="34" charset="0"/>
              </a:rPr>
              <a:t>More about me:</a:t>
            </a:r>
          </a:p>
          <a:p>
            <a:pPr algn="l"/>
            <a:r>
              <a:rPr lang="en-GB" sz="4000" dirty="0">
                <a:solidFill>
                  <a:srgbClr val="000000"/>
                </a:solidFill>
                <a:latin typeface="Arial" panose="020B0604020202020204" pitchFamily="34" charset="0"/>
                <a:cs typeface="Arial" panose="020B0604020202020204" pitchFamily="34" charset="0"/>
              </a:rPr>
              <a:t>I have worked in the health and care system for over 20 years, working in housing associations, local authority, charities, and the 3rd sector.</a:t>
            </a:r>
          </a:p>
          <a:p>
            <a:pPr algn="l"/>
            <a:r>
              <a:rPr lang="en-GB" sz="4000" dirty="0">
                <a:solidFill>
                  <a:srgbClr val="000000"/>
                </a:solidFill>
                <a:latin typeface="Arial" panose="020B0604020202020204" pitchFamily="34" charset="0"/>
                <a:cs typeface="Arial" panose="020B0604020202020204" pitchFamily="34" charset="0"/>
              </a:rPr>
              <a:t>I started working in the NHS in early 2022 within the PII business unit and my role is to bring partners and stakeholders together to work collaboratively in planning and delivering services to improve health outcomes for the people of Leeds.</a:t>
            </a:r>
          </a:p>
          <a:p>
            <a:pPr algn="l"/>
            <a:r>
              <a:rPr lang="en-GB" sz="4000" dirty="0">
                <a:solidFill>
                  <a:srgbClr val="000000"/>
                </a:solidFill>
                <a:latin typeface="Arial" panose="020B0604020202020204" pitchFamily="34" charset="0"/>
                <a:cs typeface="Arial" panose="020B0604020202020204" pitchFamily="34" charset="0"/>
              </a:rPr>
              <a:t>Cancer is a new area that I have limited experience working in, having been affected by cancer I am really interested in early screening initiatives and diagnosis. I feel passionate about digital inclusion and peer support groups and services, having previously worked as a peer support coordinator for people living with a long-term condition, I'd be interested in getting involved in any cancer peer support plans.</a:t>
            </a:r>
          </a:p>
        </p:txBody>
      </p:sp>
    </p:spTree>
    <p:extLst>
      <p:ext uri="{BB962C8B-B14F-4D97-AF65-F5344CB8AC3E}">
        <p14:creationId xmlns:p14="http://schemas.microsoft.com/office/powerpoint/2010/main" val="118520019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4096" y="601818"/>
            <a:ext cx="21971005" cy="1234680"/>
          </a:xfrm>
        </p:spPr>
        <p:txBody>
          <a:bodyPr/>
          <a:lstStyle/>
          <a:p>
            <a:r>
              <a:rPr lang="en-GB" dirty="0"/>
              <a:t>Profiles (2)</a:t>
            </a:r>
          </a:p>
        </p:txBody>
      </p:sp>
      <p:sp>
        <p:nvSpPr>
          <p:cNvPr id="5" name="Rectangle 4"/>
          <p:cNvSpPr/>
          <p:nvPr/>
        </p:nvSpPr>
        <p:spPr>
          <a:xfrm>
            <a:off x="1036236" y="2776670"/>
            <a:ext cx="22816900" cy="10556736"/>
          </a:xfrm>
          <a:prstGeom prst="rect">
            <a:avLst/>
          </a:prstGeom>
          <a:ln>
            <a:solidFill>
              <a:srgbClr val="0070C0"/>
            </a:solidFill>
          </a:ln>
        </p:spPr>
        <p:txBody>
          <a:bodyPr wrap="square">
            <a:spAutoFit/>
          </a:bodyPr>
          <a:lstStyle/>
          <a:p>
            <a:pPr algn="l"/>
            <a:r>
              <a:rPr lang="en-GB" sz="4000" dirty="0">
                <a:solidFill>
                  <a:srgbClr val="000000"/>
                </a:solidFill>
                <a:latin typeface="Arial" panose="020B0604020202020204" pitchFamily="34" charset="0"/>
                <a:cs typeface="Arial" panose="020B0604020202020204" pitchFamily="34" charset="0"/>
              </a:rPr>
              <a:t>My name is </a:t>
            </a:r>
            <a:r>
              <a:rPr lang="en-GB" sz="4000" b="1" dirty="0">
                <a:solidFill>
                  <a:srgbClr val="000000"/>
                </a:solidFill>
                <a:latin typeface="Arial" panose="020B0604020202020204" pitchFamily="34" charset="0"/>
                <a:cs typeface="Arial" panose="020B0604020202020204" pitchFamily="34" charset="0"/>
              </a:rPr>
              <a:t>Ross Lavery</a:t>
            </a:r>
            <a:r>
              <a:rPr lang="en-GB" sz="4000" dirty="0">
                <a:solidFill>
                  <a:srgbClr val="000000"/>
                </a:solidFill>
                <a:latin typeface="Arial" panose="020B0604020202020204" pitchFamily="34" charset="0"/>
                <a:cs typeface="Arial" panose="020B0604020202020204" pitchFamily="34" charset="0"/>
              </a:rPr>
              <a:t>. I am a 33 year old from Leeds.</a:t>
            </a:r>
          </a:p>
          <a:p>
            <a:pPr algn="l"/>
            <a:r>
              <a:rPr lang="en-GB" sz="4000" dirty="0">
                <a:solidFill>
                  <a:srgbClr val="000000"/>
                </a:solidFill>
                <a:latin typeface="Arial" panose="020B0604020202020204" pitchFamily="34" charset="0"/>
                <a:cs typeface="Arial" panose="020B0604020202020204" pitchFamily="34" charset="0"/>
              </a:rPr>
              <a:t>My connection to this board is: I was diagnosed with Bowel Cancer after being rushed to hospital with a severe bowel blockage. I was told I had a few hours left to live unless I had immediate emergency surgery to remove my large intestine. I went to my GP multiple times over more than a year with severe digestive issues and was actively dismissed on each occasion. Despite saying I wanted to be tested for cancer I was denied, being told that the chances of cancer were so remote it wasn’t worth bothering and perhaps I should consider if I was a hypochondriac. After having 2 emergency, life saving surgeries I was left with a stoma and had to start chemotherapy as soon as possible (before I had a chance to adequately recover). 11 months later I had my stoma ‘reversed’ and I have been on the path to recovery since.</a:t>
            </a:r>
          </a:p>
          <a:p>
            <a:pPr algn="l"/>
            <a:endParaRPr lang="en-GB" sz="4000" dirty="0">
              <a:solidFill>
                <a:srgbClr val="000000"/>
              </a:solidFill>
              <a:latin typeface="Arial" panose="020B0604020202020204" pitchFamily="34" charset="0"/>
              <a:cs typeface="Arial" panose="020B0604020202020204" pitchFamily="34" charset="0"/>
            </a:endParaRPr>
          </a:p>
          <a:p>
            <a:pPr algn="l"/>
            <a:r>
              <a:rPr lang="en-GB" sz="4000" dirty="0">
                <a:solidFill>
                  <a:srgbClr val="000000"/>
                </a:solidFill>
                <a:latin typeface="Arial" panose="020B0604020202020204" pitchFamily="34" charset="0"/>
                <a:cs typeface="Arial" panose="020B0604020202020204" pitchFamily="34" charset="0"/>
              </a:rPr>
              <a:t>Main areas of interest:</a:t>
            </a:r>
          </a:p>
          <a:p>
            <a:pPr algn="l"/>
            <a:r>
              <a:rPr lang="en-GB" sz="4000" dirty="0">
                <a:solidFill>
                  <a:srgbClr val="000000"/>
                </a:solidFill>
                <a:latin typeface="Arial" panose="020B0604020202020204" pitchFamily="34" charset="0"/>
                <a:cs typeface="Arial" panose="020B0604020202020204" pitchFamily="34" charset="0"/>
              </a:rPr>
              <a:t>● First point of contact – the patient-doctor relationship – building trust e.g. Better Conversations and the three C’s – Communication, Compassion and Coordination</a:t>
            </a:r>
          </a:p>
          <a:p>
            <a:pPr algn="l"/>
            <a:endParaRPr lang="en-GB" sz="2000" dirty="0">
              <a:solidFill>
                <a:srgbClr val="000000"/>
              </a:solidFill>
              <a:latin typeface="Arial" panose="020B0604020202020204" pitchFamily="34" charset="0"/>
              <a:cs typeface="Arial" panose="020B0604020202020204" pitchFamily="34" charset="0"/>
            </a:endParaRPr>
          </a:p>
          <a:p>
            <a:pPr algn="l"/>
            <a:r>
              <a:rPr lang="en-GB" sz="4000" dirty="0">
                <a:solidFill>
                  <a:srgbClr val="000000"/>
                </a:solidFill>
                <a:latin typeface="Arial" panose="020B0604020202020204" pitchFamily="34" charset="0"/>
                <a:cs typeface="Arial" panose="020B0604020202020204" pitchFamily="34" charset="0"/>
              </a:rPr>
              <a:t>● Moving on from treatment – recovery – ongoing support – hidden disability: ‘how do I get my life back on the other side?’</a:t>
            </a:r>
          </a:p>
        </p:txBody>
      </p:sp>
    </p:spTree>
    <p:extLst>
      <p:ext uri="{BB962C8B-B14F-4D97-AF65-F5344CB8AC3E}">
        <p14:creationId xmlns:p14="http://schemas.microsoft.com/office/powerpoint/2010/main" val="10070141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What kinds of decisions do we make?</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5" y="3425934"/>
            <a:ext cx="21971005"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a:defRPr/>
            </a:pPr>
            <a:r>
              <a:rPr lang="en-GB" sz="5400" dirty="0">
                <a:latin typeface="Arial" panose="020B0604020202020204" pitchFamily="34" charset="0"/>
                <a:cs typeface="Arial" panose="020B0604020202020204" pitchFamily="34" charset="0"/>
              </a:rPr>
              <a:t>How to bring different bits of the system together to get the best for people</a:t>
            </a:r>
          </a:p>
          <a:p>
            <a:pPr marL="0" lvl="0" indent="0">
              <a:buNone/>
              <a:defRPr/>
            </a:pPr>
            <a:endParaRPr lang="en-GB" sz="5400" dirty="0">
              <a:latin typeface="Arial" panose="020B0604020202020204" pitchFamily="34" charset="0"/>
              <a:cs typeface="Arial" panose="020B0604020202020204" pitchFamily="34" charset="0"/>
            </a:endParaRPr>
          </a:p>
          <a:p>
            <a:pPr lvl="0">
              <a:defRPr/>
            </a:pPr>
            <a:r>
              <a:rPr lang="en-GB" sz="5400" dirty="0">
                <a:latin typeface="Arial" panose="020B0604020202020204" pitchFamily="34" charset="0"/>
                <a:cs typeface="Arial" panose="020B0604020202020204" pitchFamily="34" charset="0"/>
              </a:rPr>
              <a:t>How to work with other boards (managing overlap)</a:t>
            </a:r>
          </a:p>
          <a:p>
            <a:pPr marL="0" lvl="0" indent="0">
              <a:buNone/>
              <a:defRPr/>
            </a:pPr>
            <a:endParaRPr lang="en-GB" sz="5400" dirty="0">
              <a:latin typeface="Arial" panose="020B0604020202020204" pitchFamily="34" charset="0"/>
              <a:cs typeface="Arial" panose="020B0604020202020204" pitchFamily="34" charset="0"/>
            </a:endParaRPr>
          </a:p>
          <a:p>
            <a:pPr lvl="0">
              <a:defRPr/>
            </a:pPr>
            <a:r>
              <a:rPr lang="en-GB" sz="5400" dirty="0">
                <a:latin typeface="Arial" panose="020B0604020202020204" pitchFamily="34" charset="0"/>
                <a:cs typeface="Arial" panose="020B0604020202020204" pitchFamily="34" charset="0"/>
              </a:rPr>
              <a:t>Discussing &amp; supporting new initiatives </a:t>
            </a:r>
          </a:p>
          <a:p>
            <a:pPr marL="0" lvl="0" indent="0">
              <a:buNone/>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What can be done to address health inequalities</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73658525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Examples of things we’ve discussed</a:t>
            </a:r>
          </a:p>
        </p:txBody>
      </p:sp>
      <p:sp>
        <p:nvSpPr>
          <p:cNvPr id="4" name="Text Placeholder 3"/>
          <p:cNvSpPr>
            <a:spLocks noGrp="1"/>
          </p:cNvSpPr>
          <p:nvPr>
            <p:ph type="body" sz="quarter" idx="10"/>
          </p:nvPr>
        </p:nvSpPr>
        <p:spPr>
          <a:xfrm>
            <a:off x="1201738" y="2773680"/>
            <a:ext cx="21823362" cy="10454640"/>
          </a:xfrm>
        </p:spPr>
        <p:txBody>
          <a:bodyPr/>
          <a:lstStyle/>
          <a:p>
            <a:r>
              <a:rPr lang="en-GB" sz="5400" dirty="0">
                <a:latin typeface="Arial" panose="020B0604020202020204" pitchFamily="34" charset="0"/>
                <a:cs typeface="Arial" panose="020B0604020202020204" pitchFamily="34" charset="0"/>
              </a:rPr>
              <a:t>Results from patient experience survey</a:t>
            </a:r>
          </a:p>
          <a:p>
            <a:endParaRPr lang="en-GB" sz="28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New ways to speed up diagnosis for possible prostate cancer</a:t>
            </a:r>
          </a:p>
          <a:p>
            <a:endParaRPr lang="en-GB" sz="28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Trying to help find a way for an existing service to continue </a:t>
            </a:r>
          </a:p>
          <a:p>
            <a:endParaRPr lang="en-GB" sz="28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An open access ‘chest x-ray service’ for people with symptoms </a:t>
            </a:r>
          </a:p>
          <a:p>
            <a:endParaRPr lang="en-GB" sz="28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A service for some older people to tailor the right tests for suspected cancer</a:t>
            </a:r>
          </a:p>
          <a:p>
            <a:endParaRPr lang="en-GB" sz="28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Better information for people with learning disability to help them take part in bowel screening </a:t>
            </a:r>
          </a:p>
          <a:p>
            <a:endParaRPr lang="en-GB" dirty="0">
              <a:latin typeface="Arial Black" panose="020B0A04020102020204" pitchFamily="34" charset="0"/>
            </a:endParaRPr>
          </a:p>
          <a:p>
            <a:endParaRPr lang="en-GB" dirty="0">
              <a:latin typeface="Arial Black" panose="020B0A04020102020204" pitchFamily="34" charset="0"/>
            </a:endParaRPr>
          </a:p>
        </p:txBody>
      </p:sp>
    </p:spTree>
    <p:extLst>
      <p:ext uri="{BB962C8B-B14F-4D97-AF65-F5344CB8AC3E}">
        <p14:creationId xmlns:p14="http://schemas.microsoft.com/office/powerpoint/2010/main" val="4312441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59D07D-FCA7-9E42-C063-F09591E6F2F3}"/>
              </a:ext>
            </a:extLst>
          </p:cNvPr>
          <p:cNvSpPr>
            <a:spLocks noGrp="1"/>
          </p:cNvSpPr>
          <p:nvPr>
            <p:ph type="title"/>
          </p:nvPr>
        </p:nvSpPr>
        <p:spPr>
          <a:xfrm>
            <a:off x="1054096" y="616849"/>
            <a:ext cx="21971005" cy="1234680"/>
          </a:xfrm>
        </p:spPr>
        <p:txBody>
          <a:bodyPr/>
          <a:lstStyle/>
          <a:p>
            <a:r>
              <a:rPr lang="en-GB" dirty="0"/>
              <a:t>Recording</a:t>
            </a:r>
          </a:p>
        </p:txBody>
      </p:sp>
      <p:sp>
        <p:nvSpPr>
          <p:cNvPr id="4" name="Text Placeholder 3">
            <a:extLst>
              <a:ext uri="{FF2B5EF4-FFF2-40B4-BE49-F238E27FC236}">
                <a16:creationId xmlns:a16="http://schemas.microsoft.com/office/drawing/2014/main" id="{8458489B-7CB7-A830-809D-76FB617B56F6}"/>
              </a:ext>
            </a:extLst>
          </p:cNvPr>
          <p:cNvSpPr>
            <a:spLocks noGrp="1"/>
          </p:cNvSpPr>
          <p:nvPr>
            <p:ph type="body" sz="quarter" idx="10"/>
          </p:nvPr>
        </p:nvSpPr>
        <p:spPr>
          <a:xfrm>
            <a:off x="1201737" y="3036888"/>
            <a:ext cx="11930603" cy="8239125"/>
          </a:xfrm>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Medium"/>
              </a:rPr>
              <a:t>We are recording this session so that we can share the discussion with people who can't attend today's workshop.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4800" dirty="0">
              <a:latin typeface="Arial" panose="020B0604020202020204" pitchFamily="34" charset="0"/>
              <a:cs typeface="Arial" panose="020B0604020202020204" pitchFamily="34" charset="0"/>
              <a:sym typeface="Helvetica Neue Medium"/>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Medium"/>
              </a:rPr>
              <a:t>Please feel free to switch off your camera if you don't want to be included on the recording.</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Medium"/>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Medium"/>
              </a:rPr>
              <a:t>It will be available on the Cancer Population Board page of the Leeds Health and Care Partnership website shortly.</a:t>
            </a:r>
            <a:endParaRPr kumimoji="0" lang="en-GB" sz="48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a:endParaRPr>
          </a:p>
          <a:p>
            <a:pPr marL="0" indent="0">
              <a:buNone/>
            </a:pPr>
            <a:endParaRPr lang="en-GB" dirty="0"/>
          </a:p>
        </p:txBody>
      </p:sp>
      <p:pic>
        <p:nvPicPr>
          <p:cNvPr id="6" name="Picture 5">
            <a:extLst>
              <a:ext uri="{FF2B5EF4-FFF2-40B4-BE49-F238E27FC236}">
                <a16:creationId xmlns:a16="http://schemas.microsoft.com/office/drawing/2014/main" id="{EEDA9B52-9D13-9C8D-3670-45C198F4CA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007710" y="2644681"/>
            <a:ext cx="9671322" cy="4511769"/>
          </a:xfrm>
          <a:prstGeom prst="rect">
            <a:avLst/>
          </a:prstGeom>
        </p:spPr>
      </p:pic>
    </p:spTree>
    <p:extLst>
      <p:ext uri="{BB962C8B-B14F-4D97-AF65-F5344CB8AC3E}">
        <p14:creationId xmlns:p14="http://schemas.microsoft.com/office/powerpoint/2010/main" val="124281282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D8C08-D16C-4206-91D3-C7474FFF0623}"/>
              </a:ext>
            </a:extLst>
          </p:cNvPr>
          <p:cNvSpPr>
            <a:spLocks noGrp="1"/>
          </p:cNvSpPr>
          <p:nvPr>
            <p:ph type="title"/>
          </p:nvPr>
        </p:nvSpPr>
        <p:spPr>
          <a:xfrm>
            <a:off x="1206497" y="8018380"/>
            <a:ext cx="19765709" cy="1800461"/>
          </a:xfrm>
        </p:spPr>
        <p:txBody>
          <a:bodyPr>
            <a:normAutofit fontScale="90000"/>
          </a:bodyPr>
          <a:lstStyle/>
          <a:p>
            <a:r>
              <a:rPr lang="en-GB" sz="7300" dirty="0"/>
              <a:t>Experiences of cancer treatment and care -</a:t>
            </a:r>
            <a:br>
              <a:rPr lang="en-GB" dirty="0"/>
            </a:br>
            <a:br>
              <a:rPr lang="en-GB" dirty="0"/>
            </a:br>
            <a:r>
              <a:rPr lang="en-GB" sz="7300" dirty="0"/>
              <a:t>Using local people's experiences of cancer can help shape and improve cancer care in the future</a:t>
            </a:r>
            <a:br>
              <a:rPr lang="en-GB" sz="7300" dirty="0"/>
            </a:br>
            <a:br>
              <a:rPr lang="en-GB" sz="7300" dirty="0"/>
            </a:br>
            <a:r>
              <a:rPr lang="en-GB" sz="7300" dirty="0"/>
              <a:t>Caroline Mackay</a:t>
            </a:r>
            <a:endParaRPr lang="en-GB" dirty="0"/>
          </a:p>
        </p:txBody>
      </p:sp>
    </p:spTree>
    <p:extLst>
      <p:ext uri="{BB962C8B-B14F-4D97-AF65-F5344CB8AC3E}">
        <p14:creationId xmlns:p14="http://schemas.microsoft.com/office/powerpoint/2010/main" val="30701687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66DDD1-E559-335E-08C6-A90D44DC5F2C}"/>
              </a:ext>
            </a:extLst>
          </p:cNvPr>
          <p:cNvSpPr>
            <a:spLocks noGrp="1"/>
          </p:cNvSpPr>
          <p:nvPr>
            <p:ph type="title"/>
          </p:nvPr>
        </p:nvSpPr>
        <p:spPr>
          <a:xfrm>
            <a:off x="1054096" y="616848"/>
            <a:ext cx="21971005" cy="1234680"/>
          </a:xfrm>
        </p:spPr>
        <p:txBody>
          <a:bodyPr>
            <a:normAutofit/>
          </a:bodyPr>
          <a:lstStyle/>
          <a:p>
            <a:r>
              <a:rPr lang="en-GB" sz="6600" dirty="0"/>
              <a:t>Experiences of cancer treatment and care</a:t>
            </a:r>
          </a:p>
        </p:txBody>
      </p:sp>
      <p:sp>
        <p:nvSpPr>
          <p:cNvPr id="4" name="Text Placeholder 3">
            <a:extLst>
              <a:ext uri="{FF2B5EF4-FFF2-40B4-BE49-F238E27FC236}">
                <a16:creationId xmlns:a16="http://schemas.microsoft.com/office/drawing/2014/main" id="{7A3CAF03-188D-6BDA-8BCD-18F53AE97342}"/>
              </a:ext>
            </a:extLst>
          </p:cNvPr>
          <p:cNvSpPr>
            <a:spLocks noGrp="1"/>
          </p:cNvSpPr>
          <p:nvPr>
            <p:ph type="body" sz="quarter" idx="10"/>
          </p:nvPr>
        </p:nvSpPr>
        <p:spPr>
          <a:xfrm>
            <a:off x="1201738" y="2743200"/>
            <a:ext cx="22298342" cy="9221821"/>
          </a:xfrm>
        </p:spPr>
        <p:txBody>
          <a:bodyPr/>
          <a:lstStyle/>
          <a:p>
            <a:pPr marL="0" indent="0">
              <a:buNone/>
            </a:pPr>
            <a:r>
              <a:rPr lang="en-GB" sz="4800" dirty="0"/>
              <a:t>The board is working with citywide partners to establish a developing evidence base of the needs and preferences of this population, to help make more informed decisions about their treatment and care.</a:t>
            </a:r>
          </a:p>
          <a:p>
            <a:pPr marL="0" indent="0">
              <a:buNone/>
            </a:pPr>
            <a:endParaRPr lang="en-GB" sz="4800" dirty="0"/>
          </a:p>
          <a:p>
            <a:pPr marL="0" indent="0">
              <a:buNone/>
            </a:pPr>
            <a:r>
              <a:rPr lang="en-GB" sz="4800" dirty="0"/>
              <a:t>The Leeds cancer insight report:</a:t>
            </a:r>
          </a:p>
          <a:p>
            <a:r>
              <a:rPr lang="en-GB" sz="4800" dirty="0"/>
              <a:t>Outlines what we already know about people's needs, preferences and experiences of cancer treatment and care in Leeds</a:t>
            </a:r>
          </a:p>
          <a:p>
            <a:endParaRPr lang="en-GB" sz="2000" dirty="0"/>
          </a:p>
          <a:p>
            <a:r>
              <a:rPr lang="en-GB" sz="4800" dirty="0"/>
              <a:t>Identifies key themes and highlights what matters most to people, their families and carers</a:t>
            </a:r>
          </a:p>
          <a:p>
            <a:endParaRPr lang="en-GB" sz="2000" dirty="0"/>
          </a:p>
          <a:p>
            <a:r>
              <a:rPr lang="en-GB" sz="4800" dirty="0"/>
              <a:t>Highlights gaps in our knowledge or understanding</a:t>
            </a:r>
          </a:p>
          <a:p>
            <a:pPr marL="0" indent="0">
              <a:buNone/>
            </a:pPr>
            <a:endParaRPr lang="en-GB" dirty="0"/>
          </a:p>
        </p:txBody>
      </p:sp>
    </p:spTree>
    <p:extLst>
      <p:ext uri="{BB962C8B-B14F-4D97-AF65-F5344CB8AC3E}">
        <p14:creationId xmlns:p14="http://schemas.microsoft.com/office/powerpoint/2010/main" val="7357500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201737" y="830857"/>
            <a:ext cx="21971005" cy="1234680"/>
          </a:xfrm>
        </p:spPr>
        <p:txBody>
          <a:bodyPr>
            <a:noAutofit/>
          </a:bodyPr>
          <a:lstStyle/>
          <a:p>
            <a:r>
              <a:rPr lang="en-GB" sz="6000" dirty="0"/>
              <a:t>Experiences of cancer treatment and care (2)</a:t>
            </a:r>
          </a:p>
        </p:txBody>
      </p:sp>
      <p:sp>
        <p:nvSpPr>
          <p:cNvPr id="7" name="Text Placeholder 6">
            <a:extLst>
              <a:ext uri="{FF2B5EF4-FFF2-40B4-BE49-F238E27FC236}">
                <a16:creationId xmlns:a16="http://schemas.microsoft.com/office/drawing/2014/main" id="{85F2FAFA-0D6C-4C65-8AFC-731185B64D91}"/>
              </a:ext>
            </a:extLst>
          </p:cNvPr>
          <p:cNvSpPr>
            <a:spLocks noGrp="1"/>
          </p:cNvSpPr>
          <p:nvPr>
            <p:ph type="body" sz="quarter" idx="10"/>
          </p:nvPr>
        </p:nvSpPr>
        <p:spPr>
          <a:xfrm>
            <a:off x="1201738" y="2431916"/>
            <a:ext cx="21971004" cy="10453228"/>
          </a:xfrm>
        </p:spPr>
        <p:txBody>
          <a:bodyPr/>
          <a:lstStyle/>
          <a:p>
            <a:pPr marL="0" lvl="1" indent="0">
              <a:buNone/>
            </a:pPr>
            <a:r>
              <a:rPr lang="en-GB" sz="5400" dirty="0">
                <a:latin typeface="Arial" panose="020B0604020202020204" pitchFamily="34" charset="0"/>
                <a:cs typeface="Arial" panose="020B0604020202020204" pitchFamily="34" charset="0"/>
              </a:rPr>
              <a:t>The insight report highlights some key themes (1 of 2):</a:t>
            </a:r>
          </a:p>
          <a:p>
            <a:pPr marL="0" lvl="1" indent="0">
              <a:buNone/>
            </a:pPr>
            <a:endParaRPr lang="en-GB" sz="4400" dirty="0">
              <a:latin typeface="Arial" panose="020B0604020202020204" pitchFamily="34" charset="0"/>
              <a:cs typeface="Arial" panose="020B0604020202020204" pitchFamily="34" charset="0"/>
            </a:endParaRPr>
          </a:p>
          <a:p>
            <a:pPr marL="0" lvl="1" indent="0">
              <a:buNone/>
            </a:pPr>
            <a:r>
              <a:rPr lang="en-GB" sz="4800" dirty="0">
                <a:latin typeface="Arial" panose="020B0604020202020204" pitchFamily="34" charset="0"/>
                <a:cs typeface="Arial" panose="020B0604020202020204" pitchFamily="34" charset="0"/>
              </a:rPr>
              <a:t>•</a:t>
            </a:r>
            <a:r>
              <a:rPr lang="en-GB" sz="4800" b="1" dirty="0">
                <a:latin typeface="Arial" panose="020B0604020202020204" pitchFamily="34" charset="0"/>
                <a:cs typeface="Arial" panose="020B0604020202020204" pitchFamily="34" charset="0"/>
              </a:rPr>
              <a:t>	Information </a:t>
            </a:r>
            <a:r>
              <a:rPr lang="en-GB" sz="4800" dirty="0">
                <a:latin typeface="Arial" panose="020B0604020202020204" pitchFamily="34" charset="0"/>
                <a:cs typeface="Arial" panose="020B0604020202020204" pitchFamily="34" charset="0"/>
              </a:rPr>
              <a:t>– the need for timely and accessible information at all stages of people’s journeys through cancer treatment and care is a recurring theme in much of the insight. </a:t>
            </a:r>
          </a:p>
          <a:p>
            <a:pPr marL="0" lvl="1" indent="0">
              <a:buNone/>
            </a:pPr>
            <a:r>
              <a:rPr lang="en-GB" sz="4800" dirty="0">
                <a:latin typeface="Arial" panose="020B0604020202020204" pitchFamily="34" charset="0"/>
                <a:cs typeface="Arial" panose="020B0604020202020204" pitchFamily="34" charset="0"/>
              </a:rPr>
              <a:t>It is also highlighted as being important in raising awareness, particularly in some of </a:t>
            </a:r>
            <a:r>
              <a:rPr lang="en-GB" sz="4800" dirty="0" err="1">
                <a:latin typeface="Arial" panose="020B0604020202020204" pitchFamily="34" charset="0"/>
                <a:cs typeface="Arial" panose="020B0604020202020204" pitchFamily="34" charset="0"/>
              </a:rPr>
              <a:t>Leeds’</a:t>
            </a:r>
            <a:r>
              <a:rPr lang="en-GB" sz="4800" dirty="0">
                <a:latin typeface="Arial" panose="020B0604020202020204" pitchFamily="34" charset="0"/>
                <a:cs typeface="Arial" panose="020B0604020202020204" pitchFamily="34" charset="0"/>
              </a:rPr>
              <a:t> diverse communities where a lack of understanding about signs and symptoms of different types of cancer may mean people do not present as early as they could.</a:t>
            </a:r>
          </a:p>
          <a:p>
            <a:pPr marL="0" lvl="1" indent="0">
              <a:buNone/>
            </a:pPr>
            <a:endParaRPr lang="en-GB" dirty="0">
              <a:latin typeface="Arial" panose="020B0604020202020204" pitchFamily="34" charset="0"/>
              <a:cs typeface="Arial" panose="020B0604020202020204" pitchFamily="34" charset="0"/>
            </a:endParaRPr>
          </a:p>
          <a:p>
            <a:pPr marL="0" lvl="1" indent="0">
              <a:buNone/>
            </a:pPr>
            <a:r>
              <a:rPr lang="en-GB" sz="4800" dirty="0">
                <a:latin typeface="Arial" panose="020B0604020202020204" pitchFamily="34" charset="0"/>
                <a:cs typeface="Arial" panose="020B0604020202020204" pitchFamily="34" charset="0"/>
              </a:rPr>
              <a:t>•	</a:t>
            </a:r>
            <a:r>
              <a:rPr lang="en-GB" sz="4800" b="1" dirty="0">
                <a:latin typeface="Arial" panose="020B0604020202020204" pitchFamily="34" charset="0"/>
                <a:cs typeface="Arial" panose="020B0604020202020204" pitchFamily="34" charset="0"/>
              </a:rPr>
              <a:t>Communication </a:t>
            </a:r>
            <a:r>
              <a:rPr lang="en-GB" sz="4800" dirty="0">
                <a:latin typeface="Arial" panose="020B0604020202020204" pitchFamily="34" charset="0"/>
                <a:cs typeface="Arial" panose="020B0604020202020204" pitchFamily="34" charset="0"/>
              </a:rPr>
              <a:t>– as above, ongoing communication is mentioned as essential to keep people informed about their diagnosis, waiting times, treatment options and also, beyond treatment including in relation to options for peer and ongoing support.</a:t>
            </a:r>
          </a:p>
          <a:p>
            <a:pPr marL="0" lvl="1" indent="0">
              <a:buNone/>
            </a:pP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2924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000" dirty="0"/>
              <a:t>Experiences of cancer treatment and care (3)</a:t>
            </a:r>
          </a:p>
        </p:txBody>
      </p:sp>
      <p:sp>
        <p:nvSpPr>
          <p:cNvPr id="7" name="Text Placeholder 6">
            <a:extLst>
              <a:ext uri="{FF2B5EF4-FFF2-40B4-BE49-F238E27FC236}">
                <a16:creationId xmlns:a16="http://schemas.microsoft.com/office/drawing/2014/main" id="{85F2FAFA-0D6C-4C65-8AFC-731185B64D91}"/>
              </a:ext>
            </a:extLst>
          </p:cNvPr>
          <p:cNvSpPr>
            <a:spLocks noGrp="1"/>
          </p:cNvSpPr>
          <p:nvPr>
            <p:ph type="body" sz="quarter" idx="10"/>
          </p:nvPr>
        </p:nvSpPr>
        <p:spPr>
          <a:xfrm>
            <a:off x="1201738" y="3036889"/>
            <a:ext cx="21971004" cy="9848254"/>
          </a:xfrm>
        </p:spPr>
        <p:txBody>
          <a:bodyPr/>
          <a:lstStyle/>
          <a:p>
            <a:pPr marL="0" lvl="1" indent="0">
              <a:buNone/>
            </a:pPr>
            <a:r>
              <a:rPr lang="en-GB" sz="5400" dirty="0">
                <a:latin typeface="Arial" panose="020B0604020202020204" pitchFamily="34" charset="0"/>
                <a:cs typeface="Arial" panose="020B0604020202020204" pitchFamily="34" charset="0"/>
              </a:rPr>
              <a:t>The insight report highlights some key themes (2 of 2):</a:t>
            </a:r>
          </a:p>
          <a:p>
            <a:pPr marL="0" lvl="1" indent="0">
              <a:buNone/>
            </a:pPr>
            <a:endParaRPr lang="en-GB" sz="4800" dirty="0">
              <a:latin typeface="Arial" panose="020B0604020202020204" pitchFamily="34" charset="0"/>
              <a:cs typeface="Arial" panose="020B0604020202020204" pitchFamily="34" charset="0"/>
            </a:endParaRPr>
          </a:p>
          <a:p>
            <a:pPr marL="0" lvl="1" indent="0">
              <a:buNone/>
            </a:pPr>
            <a:r>
              <a:rPr lang="en-GB" sz="4800" dirty="0">
                <a:latin typeface="Arial" panose="020B0604020202020204" pitchFamily="34" charset="0"/>
                <a:cs typeface="Arial" panose="020B0604020202020204" pitchFamily="34" charset="0"/>
              </a:rPr>
              <a:t>•	</a:t>
            </a:r>
            <a:r>
              <a:rPr lang="en-GB" sz="4800" b="1" dirty="0">
                <a:latin typeface="Arial" panose="020B0604020202020204" pitchFamily="34" charset="0"/>
                <a:cs typeface="Arial" panose="020B0604020202020204" pitchFamily="34" charset="0"/>
              </a:rPr>
              <a:t>Health inequality </a:t>
            </a:r>
            <a:r>
              <a:rPr lang="en-GB" sz="4800" dirty="0">
                <a:latin typeface="Arial" panose="020B0604020202020204" pitchFamily="34" charset="0"/>
                <a:cs typeface="Arial" panose="020B0604020202020204" pitchFamily="34" charset="0"/>
              </a:rPr>
              <a:t>– feedback from focus groups with members of diverse communities highlights the need to take into account multi-cultural beliefs about, and approaches to, cancer alongside the need to ensure information and communications are available in a range of formats and languages.</a:t>
            </a:r>
          </a:p>
          <a:p>
            <a:pPr marL="0" lvl="1" indent="0">
              <a:buNone/>
            </a:pPr>
            <a:endParaRPr lang="en-GB" dirty="0">
              <a:latin typeface="Arial" panose="020B0604020202020204" pitchFamily="34" charset="0"/>
              <a:cs typeface="Arial" panose="020B0604020202020204" pitchFamily="34" charset="0"/>
            </a:endParaRPr>
          </a:p>
          <a:p>
            <a:pPr marL="0" lvl="1" indent="0">
              <a:buNone/>
            </a:pPr>
            <a:r>
              <a:rPr lang="en-GB" sz="4800" dirty="0">
                <a:latin typeface="Arial" panose="020B0604020202020204" pitchFamily="34" charset="0"/>
                <a:cs typeface="Arial" panose="020B0604020202020204" pitchFamily="34" charset="0"/>
              </a:rPr>
              <a:t>•</a:t>
            </a:r>
            <a:r>
              <a:rPr lang="en-GB" sz="4800" b="1" dirty="0">
                <a:latin typeface="Arial" panose="020B0604020202020204" pitchFamily="34" charset="0"/>
                <a:cs typeface="Arial" panose="020B0604020202020204" pitchFamily="34" charset="0"/>
              </a:rPr>
              <a:t>	Person-centred </a:t>
            </a:r>
            <a:r>
              <a:rPr lang="en-GB" sz="4800" dirty="0">
                <a:latin typeface="Arial" panose="020B0604020202020204" pitchFamily="34" charset="0"/>
                <a:cs typeface="Arial" panose="020B0604020202020204" pitchFamily="34" charset="0"/>
              </a:rPr>
              <a:t>– the value of connecting with and hearing from others is emphasised, in the form of stories from other members of people’s own community and also as a means of direct support through, for example, peer support groups, especially once discharged from treatment.</a:t>
            </a:r>
          </a:p>
          <a:p>
            <a:pPr marL="0" lvl="1" indent="0">
              <a:buNone/>
            </a:pPr>
            <a:endParaRPr lang="en-GB" sz="3200" dirty="0">
              <a:latin typeface="Arial" panose="020B0604020202020204" pitchFamily="34" charset="0"/>
              <a:cs typeface="Arial" panose="020B0604020202020204" pitchFamily="34" charset="0"/>
            </a:endParaRPr>
          </a:p>
          <a:p>
            <a:pPr lvl="1"/>
            <a:endParaRPr lang="en-GB" sz="3200" dirty="0">
              <a:solidFill>
                <a:srgbClr val="FF0000"/>
              </a:solidFill>
              <a:latin typeface="Arial" panose="020B0604020202020204" pitchFamily="34" charset="0"/>
              <a:cs typeface="Arial" panose="020B0604020202020204" pitchFamily="34" charset="0"/>
            </a:endParaRPr>
          </a:p>
          <a:p>
            <a:pPr lvl="1"/>
            <a:endParaRPr lang="en-GB" sz="3200" dirty="0">
              <a:solidFill>
                <a:srgbClr val="FF0000"/>
              </a:solidFill>
              <a:latin typeface="Arial" panose="020B0604020202020204" pitchFamily="34" charset="0"/>
              <a:cs typeface="Arial" panose="020B0604020202020204" pitchFamily="34" charset="0"/>
            </a:endParaRPr>
          </a:p>
          <a:p>
            <a:pPr lvl="1"/>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3200" dirty="0">
              <a:solidFill>
                <a:srgbClr val="FF0000"/>
              </a:solidFill>
              <a:latin typeface="Arial" panose="020B0604020202020204" pitchFamily="34" charset="0"/>
              <a:cs typeface="Arial" panose="020B0604020202020204" pitchFamily="34" charset="0"/>
            </a:endParaRPr>
          </a:p>
          <a:p>
            <a:pPr marL="0" lvl="1" indent="0">
              <a:buNone/>
            </a:pP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60716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000" dirty="0"/>
              <a:t>Experiences of cancer treatment and care (4)</a:t>
            </a:r>
          </a:p>
        </p:txBody>
      </p:sp>
      <p:sp>
        <p:nvSpPr>
          <p:cNvPr id="7" name="Text Placeholder 6">
            <a:extLst>
              <a:ext uri="{FF2B5EF4-FFF2-40B4-BE49-F238E27FC236}">
                <a16:creationId xmlns:a16="http://schemas.microsoft.com/office/drawing/2014/main" id="{85F2FAFA-0D6C-4C65-8AFC-731185B64D91}"/>
              </a:ext>
            </a:extLst>
          </p:cNvPr>
          <p:cNvSpPr>
            <a:spLocks noGrp="1"/>
          </p:cNvSpPr>
          <p:nvPr>
            <p:ph type="body" sz="quarter" idx="10"/>
          </p:nvPr>
        </p:nvSpPr>
        <p:spPr>
          <a:xfrm>
            <a:off x="1201738" y="3618689"/>
            <a:ext cx="21971004" cy="9266454"/>
          </a:xfrm>
        </p:spPr>
        <p:txBody>
          <a:bodyPr/>
          <a:lstStyle/>
          <a:p>
            <a:pPr marL="0" lvl="1" indent="0">
              <a:buNone/>
            </a:pPr>
            <a:r>
              <a:rPr lang="en-GB" sz="5400" dirty="0">
                <a:latin typeface="Arial" panose="020B0604020202020204" pitchFamily="34" charset="0"/>
                <a:cs typeface="Arial" panose="020B0604020202020204" pitchFamily="34" charset="0"/>
              </a:rPr>
              <a:t>Gaps in what we know</a:t>
            </a:r>
          </a:p>
          <a:p>
            <a:pPr marL="0" lvl="1" indent="0">
              <a:buNone/>
            </a:pPr>
            <a:endParaRPr lang="en-GB" sz="4400" dirty="0">
              <a:latin typeface="Arial" panose="020B0604020202020204" pitchFamily="34" charset="0"/>
              <a:cs typeface="Arial" panose="020B0604020202020204" pitchFamily="34" charset="0"/>
            </a:endParaRPr>
          </a:p>
          <a:p>
            <a:pPr marL="0" lvl="1" indent="0">
              <a:buNone/>
            </a:pPr>
            <a:r>
              <a:rPr lang="en-GB" sz="4800" dirty="0">
                <a:latin typeface="Arial" panose="020B0604020202020204" pitchFamily="34" charset="0"/>
                <a:cs typeface="Arial" panose="020B0604020202020204" pitchFamily="34" charset="0"/>
              </a:rPr>
              <a:t>In relation to gaps in our knowledge or understanding, this workshop is part of our work to learn from those with experience of cancer care or treatment about where we may need to do further work to learn more.</a:t>
            </a:r>
          </a:p>
          <a:p>
            <a:pPr marL="0" lvl="1" indent="0">
              <a:buNone/>
            </a:pPr>
            <a:endParaRPr lang="en-GB" sz="4800" dirty="0">
              <a:latin typeface="Arial" panose="020B0604020202020204" pitchFamily="34" charset="0"/>
              <a:cs typeface="Arial" panose="020B0604020202020204" pitchFamily="34" charset="0"/>
            </a:endParaRPr>
          </a:p>
          <a:p>
            <a:pPr marL="0" lvl="1" indent="0">
              <a:buNone/>
            </a:pPr>
            <a:r>
              <a:rPr lang="en-GB" sz="4800" dirty="0">
                <a:latin typeface="Arial" panose="020B0604020202020204" pitchFamily="34" charset="0"/>
                <a:cs typeface="Arial" panose="020B0604020202020204" pitchFamily="34" charset="0"/>
              </a:rPr>
              <a:t>One gap we are aware of, is a lack of feedback from staff delivering and supporting cancer treatment and care.</a:t>
            </a:r>
          </a:p>
        </p:txBody>
      </p:sp>
    </p:spTree>
    <p:extLst>
      <p:ext uri="{BB962C8B-B14F-4D97-AF65-F5344CB8AC3E}">
        <p14:creationId xmlns:p14="http://schemas.microsoft.com/office/powerpoint/2010/main" val="11502274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000" dirty="0"/>
              <a:t>Experiences of cancer treatment and care (5)</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914400" y="3036887"/>
            <a:ext cx="12198485" cy="1016139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6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Discussion space</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Do you agree with the </a:t>
            </a:r>
            <a:r>
              <a:rPr kumimoji="0" lang="en-GB" sz="5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main themes</a:t>
            </a: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highlighted so far (information, communication, health inequality and person-centred </a:t>
            </a:r>
            <a:r>
              <a:rPr lang="en-GB" sz="5400" dirty="0">
                <a:latin typeface="Arial" panose="020B0604020202020204" pitchFamily="34" charset="0"/>
                <a:cs typeface="Arial" panose="020B0604020202020204" pitchFamily="34" charset="0"/>
              </a:rPr>
              <a:t>care and</a:t>
            </a: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support)?</a:t>
            </a:r>
          </a:p>
          <a:p>
            <a:pPr marL="0" marR="0" lvl="0" indent="0" algn="l" defTabSz="825500" rtl="0" eaLnBrk="1" fontAlgn="auto" latinLnBrk="0" hangingPunct="1">
              <a:lnSpc>
                <a:spcPct val="100000"/>
              </a:lnSpc>
              <a:spcBef>
                <a:spcPts val="0"/>
              </a:spcBef>
              <a:spcAft>
                <a:spcPts val="600"/>
              </a:spcAft>
              <a:buClrTx/>
              <a:buSzTx/>
              <a:buNone/>
              <a:tabLst/>
              <a:defRPr/>
            </a:pPr>
            <a:r>
              <a:rPr lang="en-GB" sz="5400" dirty="0">
                <a:latin typeface="Arial" panose="020B0604020202020204" pitchFamily="34" charset="0"/>
                <a:cs typeface="Arial" panose="020B0604020202020204" pitchFamily="34" charset="0"/>
              </a:rPr>
              <a:t>   What matters most to people?</a:t>
            </a: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What about </a:t>
            </a:r>
            <a:r>
              <a:rPr kumimoji="0" lang="en-GB" sz="5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gaps</a:t>
            </a: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where else should we be looking for insight, or who else should we be </a:t>
            </a:r>
            <a:r>
              <a:rPr lang="en-GB" sz="5400" dirty="0">
                <a:latin typeface="Arial" panose="020B0604020202020204" pitchFamily="34" charset="0"/>
                <a:cs typeface="Arial" panose="020B0604020202020204" pitchFamily="34" charset="0"/>
              </a:rPr>
              <a:t>hear</a:t>
            </a:r>
            <a:r>
              <a:rPr kumimoji="0" lang="en-GB" sz="5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ing</a:t>
            </a: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a:t>
            </a:r>
            <a:r>
              <a:rPr lang="en-GB" sz="5400" dirty="0" err="1">
                <a:latin typeface="Arial" panose="020B0604020202020204" pitchFamily="34" charset="0"/>
                <a:cs typeface="Arial" panose="020B0604020202020204" pitchFamily="34" charset="0"/>
              </a:rPr>
              <a:t>fr</a:t>
            </a: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om?</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 name="Picture 1">
            <a:extLst>
              <a:ext uri="{FF2B5EF4-FFF2-40B4-BE49-F238E27FC236}">
                <a16:creationId xmlns:a16="http://schemas.microsoft.com/office/drawing/2014/main" id="{EB52B19D-B721-54F2-A268-3928E50E05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340403" y="3036887"/>
            <a:ext cx="10356175" cy="9044865"/>
          </a:xfrm>
          <a:prstGeom prst="rect">
            <a:avLst/>
          </a:prstGeom>
        </p:spPr>
      </p:pic>
    </p:spTree>
    <p:extLst>
      <p:ext uri="{BB962C8B-B14F-4D97-AF65-F5344CB8AC3E}">
        <p14:creationId xmlns:p14="http://schemas.microsoft.com/office/powerpoint/2010/main" val="5106669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D8C08-D16C-4206-91D3-C7474FFF0623}"/>
              </a:ext>
            </a:extLst>
          </p:cNvPr>
          <p:cNvSpPr>
            <a:spLocks noGrp="1"/>
          </p:cNvSpPr>
          <p:nvPr>
            <p:ph type="title"/>
          </p:nvPr>
        </p:nvSpPr>
        <p:spPr>
          <a:xfrm>
            <a:off x="1206497" y="8018380"/>
            <a:ext cx="19765709" cy="1800461"/>
          </a:xfrm>
        </p:spPr>
        <p:txBody>
          <a:bodyPr>
            <a:normAutofit fontScale="90000"/>
          </a:bodyPr>
          <a:lstStyle/>
          <a:p>
            <a:r>
              <a:rPr lang="en-GB" dirty="0"/>
              <a:t>Population outcome measures –</a:t>
            </a:r>
            <a:br>
              <a:rPr lang="en-GB" dirty="0"/>
            </a:br>
            <a:br>
              <a:rPr lang="en-GB" dirty="0"/>
            </a:br>
            <a:r>
              <a:rPr lang="en-GB" dirty="0"/>
              <a:t>How will the board know it's making progress with its goals and ambitions?</a:t>
            </a:r>
            <a:br>
              <a:rPr lang="en-GB" dirty="0"/>
            </a:br>
            <a:br>
              <a:rPr lang="en-GB" dirty="0"/>
            </a:br>
            <a:r>
              <a:rPr lang="en-GB" dirty="0"/>
              <a:t>Tom Daniels </a:t>
            </a:r>
          </a:p>
        </p:txBody>
      </p:sp>
    </p:spTree>
    <p:extLst>
      <p:ext uri="{BB962C8B-B14F-4D97-AF65-F5344CB8AC3E}">
        <p14:creationId xmlns:p14="http://schemas.microsoft.com/office/powerpoint/2010/main" val="266208359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054096" y="751344"/>
            <a:ext cx="21971005" cy="1234680"/>
          </a:xfrm>
        </p:spPr>
        <p:txBody>
          <a:bodyPr>
            <a:noAutofit/>
          </a:bodyPr>
          <a:lstStyle/>
          <a:p>
            <a:r>
              <a:rPr lang="en-GB" sz="6600" dirty="0"/>
              <a:t>Population health – Cancer in Leeds</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6" y="2365514"/>
            <a:ext cx="22601034" cy="10320847"/>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0" i="0" u="none" strike="noStrike" kern="0" cap="none" spc="0" normalizeH="0" baseline="0" noProof="0" dirty="0">
                <a:ln>
                  <a:noFill/>
                </a:ln>
                <a:solidFill>
                  <a:srgbClr val="000000"/>
                </a:solidFill>
                <a:effectLst/>
                <a:uLnTx/>
                <a:uFillTx/>
                <a:latin typeface="Helvetica Neue"/>
                <a:cs typeface="Arial" panose="020B0604020202020204" pitchFamily="34" charset="0"/>
                <a:sym typeface="Helvetica Neue"/>
              </a:rPr>
              <a:t>Cancer is the leading cause of death in the UK for males and females aged one and older. Cancer accounted for 28% of all deaths in the UK in 2019.</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000" b="0" i="0" u="none" strike="noStrike" kern="0" cap="none" spc="0" normalizeH="0" baseline="0" noProof="0" dirty="0">
              <a:ln>
                <a:noFill/>
              </a:ln>
              <a:solidFill>
                <a:srgbClr val="000000"/>
              </a:solidFill>
              <a:effectLst/>
              <a:uLnTx/>
              <a:uFillTx/>
              <a:latin typeface="Helvetica Neue"/>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0" i="0" u="none" strike="noStrike" kern="0" cap="none" spc="0" normalizeH="0" baseline="0" noProof="0" dirty="0">
                <a:ln>
                  <a:noFill/>
                </a:ln>
                <a:solidFill>
                  <a:srgbClr val="000000"/>
                </a:solidFill>
                <a:effectLst/>
                <a:uLnTx/>
                <a:uFillTx/>
                <a:latin typeface="Helvetica Neue"/>
                <a:cs typeface="Arial" panose="020B0604020202020204" pitchFamily="34" charset="0"/>
                <a:sym typeface="Helvetica Neue"/>
              </a:rPr>
              <a:t>Every year in Leeds over 45,000 urgent suspected cancer referrals are made by Leeds GPs, with around 4,500 diagnoses of cancer. The most common cancers diagnosed in Leeds are lung, breast colorectal and prostate.</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000" b="0" i="0" u="none" strike="noStrike" kern="0" cap="none" spc="0" normalizeH="0" baseline="0" noProof="0" dirty="0">
              <a:ln>
                <a:noFill/>
              </a:ln>
              <a:solidFill>
                <a:srgbClr val="000000"/>
              </a:solidFill>
              <a:effectLst/>
              <a:uLnTx/>
              <a:uFillTx/>
              <a:latin typeface="Helvetica Neue"/>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0" i="0" u="none" strike="noStrike" kern="0" cap="none" spc="0" normalizeH="0" baseline="0" noProof="0" dirty="0">
                <a:ln>
                  <a:noFill/>
                </a:ln>
                <a:solidFill>
                  <a:srgbClr val="000000"/>
                </a:solidFill>
                <a:effectLst/>
                <a:uLnTx/>
                <a:uFillTx/>
                <a:latin typeface="Helvetica Neue"/>
                <a:cs typeface="Arial" panose="020B0604020202020204" pitchFamily="34" charset="0"/>
                <a:sym typeface="Helvetica Neue"/>
              </a:rPr>
              <a:t>There are over 27,000 people in Leeds living with an active cancer diagnosis, and each year the health service spends just under £100m providing care for this population group.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000" b="0" i="0" u="none" strike="noStrike" kern="0" cap="none" spc="0" normalizeH="0" baseline="0" noProof="0" dirty="0">
              <a:ln>
                <a:noFill/>
              </a:ln>
              <a:solidFill>
                <a:srgbClr val="000000"/>
              </a:solidFill>
              <a:effectLst/>
              <a:uLnTx/>
              <a:uFillTx/>
              <a:latin typeface="Helvetica Neue"/>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0" i="0" u="none" strike="noStrike" kern="0" cap="none" spc="0" normalizeH="0" baseline="0" noProof="0" dirty="0">
                <a:ln>
                  <a:noFill/>
                </a:ln>
                <a:solidFill>
                  <a:srgbClr val="000000"/>
                </a:solidFill>
                <a:effectLst/>
                <a:uLnTx/>
                <a:uFillTx/>
                <a:latin typeface="Helvetica Neue"/>
                <a:cs typeface="Arial" panose="020B0604020202020204" pitchFamily="34" charset="0"/>
                <a:sym typeface="Helvetica Neue"/>
              </a:rPr>
              <a:t>The Cancer Population Board brings together partners from across the city to improve care, design more joined-up and sustainable cancer services and support, and make better use of public resources.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0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Webpage: </a:t>
            </a:r>
            <a:r>
              <a:rPr kumimoji="0" lang="en-GB"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hlinkClick r:id="rId3"/>
              </a:rPr>
              <a:t>https://www.healthandcareleeds.org/have-your-say/shape-the-future/populations/cancer/</a:t>
            </a:r>
            <a:r>
              <a:rPr kumimoji="0" lang="en-GB"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48995346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DC6BE-A733-D7B9-1665-D2ED02E9F589}"/>
              </a:ext>
            </a:extLst>
          </p:cNvPr>
          <p:cNvSpPr>
            <a:spLocks noGrp="1"/>
          </p:cNvSpPr>
          <p:nvPr>
            <p:ph type="title"/>
          </p:nvPr>
        </p:nvSpPr>
        <p:spPr>
          <a:xfrm>
            <a:off x="1054096" y="751344"/>
            <a:ext cx="21971005" cy="1234680"/>
          </a:xfrm>
        </p:spPr>
        <p:txBody>
          <a:bodyPr>
            <a:normAutofit/>
          </a:bodyPr>
          <a:lstStyle/>
          <a:p>
            <a:r>
              <a:rPr lang="en-GB" sz="6600" dirty="0"/>
              <a:t>Population outcome measures</a:t>
            </a:r>
          </a:p>
        </p:txBody>
      </p:sp>
      <p:sp>
        <p:nvSpPr>
          <p:cNvPr id="4" name="Text Placeholder 3">
            <a:extLst>
              <a:ext uri="{FF2B5EF4-FFF2-40B4-BE49-F238E27FC236}">
                <a16:creationId xmlns:a16="http://schemas.microsoft.com/office/drawing/2014/main" id="{C12973D1-6B06-4119-4546-515C07819F73}"/>
              </a:ext>
            </a:extLst>
          </p:cNvPr>
          <p:cNvSpPr>
            <a:spLocks noGrp="1"/>
          </p:cNvSpPr>
          <p:nvPr>
            <p:ph type="body" sz="quarter" idx="10"/>
          </p:nvPr>
        </p:nvSpPr>
        <p:spPr>
          <a:xfrm>
            <a:off x="1201738" y="3299791"/>
            <a:ext cx="21823362" cy="7976222"/>
          </a:xfrm>
        </p:spPr>
        <p:txBody>
          <a:bodyPr/>
          <a:lstStyle/>
          <a:p>
            <a:r>
              <a:rPr lang="en-GB" sz="4800" dirty="0"/>
              <a:t>Over the past year we have been working with our partners to agree a set of outcomes (or ambitions) for our cancer work in Leeds. </a:t>
            </a:r>
          </a:p>
          <a:p>
            <a:endParaRPr lang="en-GB" sz="2000" dirty="0"/>
          </a:p>
          <a:p>
            <a:r>
              <a:rPr lang="en-GB" sz="4800" dirty="0"/>
              <a:t>These outcomes explain what we as a board, and as a health and care partnership, want to achieve to improve the experiences of people receiving cancer treatment and care, and their families and carers.</a:t>
            </a:r>
          </a:p>
          <a:p>
            <a:endParaRPr lang="en-GB" sz="2000" dirty="0"/>
          </a:p>
          <a:p>
            <a:r>
              <a:rPr lang="en-GB" sz="4800" dirty="0"/>
              <a:t>The outcomes have been developed with healthcare service providers and voluntary sector organisations that work alongside people using cancer  services and support. </a:t>
            </a:r>
          </a:p>
          <a:p>
            <a:endParaRPr lang="en-GB" sz="2000" dirty="0"/>
          </a:p>
          <a:p>
            <a:r>
              <a:rPr lang="en-GB" sz="4800" dirty="0"/>
              <a:t>The outcomes were shaped used patient, carer, family and staff feedback from various surveys and involvement activities.</a:t>
            </a:r>
          </a:p>
          <a:p>
            <a:endParaRPr lang="en-GB" dirty="0"/>
          </a:p>
        </p:txBody>
      </p:sp>
    </p:spTree>
    <p:extLst>
      <p:ext uri="{BB962C8B-B14F-4D97-AF65-F5344CB8AC3E}">
        <p14:creationId xmlns:p14="http://schemas.microsoft.com/office/powerpoint/2010/main" val="13124193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B64B6-842D-88B0-803C-90B985979B0C}"/>
              </a:ext>
            </a:extLst>
          </p:cNvPr>
          <p:cNvSpPr>
            <a:spLocks noGrp="1"/>
          </p:cNvSpPr>
          <p:nvPr>
            <p:ph type="title"/>
          </p:nvPr>
        </p:nvSpPr>
        <p:spPr/>
        <p:txBody>
          <a:bodyPr>
            <a:normAutofit/>
          </a:bodyPr>
          <a:lstStyle/>
          <a:p>
            <a:r>
              <a:rPr lang="en-GB" sz="6600" dirty="0"/>
              <a:t>Population outcome measures (2)</a:t>
            </a:r>
          </a:p>
        </p:txBody>
      </p:sp>
      <p:sp>
        <p:nvSpPr>
          <p:cNvPr id="4" name="Text Placeholder 3">
            <a:extLst>
              <a:ext uri="{FF2B5EF4-FFF2-40B4-BE49-F238E27FC236}">
                <a16:creationId xmlns:a16="http://schemas.microsoft.com/office/drawing/2014/main" id="{4CC842A7-A35A-C80F-A73A-D5D1D861B5AF}"/>
              </a:ext>
            </a:extLst>
          </p:cNvPr>
          <p:cNvSpPr>
            <a:spLocks noGrp="1"/>
          </p:cNvSpPr>
          <p:nvPr>
            <p:ph type="body" sz="quarter" idx="10"/>
          </p:nvPr>
        </p:nvSpPr>
        <p:spPr>
          <a:xfrm>
            <a:off x="1201738" y="3419061"/>
            <a:ext cx="21823362" cy="7856952"/>
          </a:xfrm>
        </p:spPr>
        <p:txBody>
          <a:bodyPr/>
          <a:lstStyle/>
          <a:p>
            <a:pPr marL="0" indent="0">
              <a:buNone/>
            </a:pPr>
            <a:r>
              <a:rPr lang="en-GB" sz="5400" dirty="0"/>
              <a:t>The outcomes for the board's cancer work in Leeds are:</a:t>
            </a:r>
          </a:p>
          <a:p>
            <a:pPr marL="0" indent="0">
              <a:buNone/>
            </a:pPr>
            <a:endParaRPr lang="en-GB" sz="5400" dirty="0"/>
          </a:p>
          <a:p>
            <a:pPr lvl="2">
              <a:lnSpc>
                <a:spcPct val="150000"/>
              </a:lnSpc>
            </a:pPr>
            <a:r>
              <a:rPr lang="en-GB" sz="5400" dirty="0"/>
              <a:t>More cancers will be prevented.</a:t>
            </a:r>
          </a:p>
          <a:p>
            <a:pPr lvl="2">
              <a:lnSpc>
                <a:spcPct val="150000"/>
              </a:lnSpc>
            </a:pPr>
            <a:r>
              <a:rPr lang="en-GB" sz="5400" dirty="0"/>
              <a:t>People with cancer in Leeds will be diagnosed earlier.</a:t>
            </a:r>
          </a:p>
          <a:p>
            <a:pPr lvl="2">
              <a:lnSpc>
                <a:spcPct val="150000"/>
              </a:lnSpc>
            </a:pPr>
            <a:r>
              <a:rPr lang="en-GB" sz="5400" dirty="0"/>
              <a:t>People will receive safe and effective cancer treatment.</a:t>
            </a:r>
          </a:p>
          <a:p>
            <a:pPr lvl="2">
              <a:lnSpc>
                <a:spcPct val="150000"/>
              </a:lnSpc>
            </a:pPr>
            <a:r>
              <a:rPr lang="en-GB" sz="5400" dirty="0"/>
              <a:t>People with cancer will receive person-centred care.</a:t>
            </a:r>
          </a:p>
          <a:p>
            <a:pPr marL="0" indent="0">
              <a:buNone/>
            </a:pPr>
            <a:endParaRPr lang="en-GB" dirty="0"/>
          </a:p>
        </p:txBody>
      </p:sp>
    </p:spTree>
    <p:extLst>
      <p:ext uri="{BB962C8B-B14F-4D97-AF65-F5344CB8AC3E}">
        <p14:creationId xmlns:p14="http://schemas.microsoft.com/office/powerpoint/2010/main" val="17501403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C80CED-091D-7D96-2A91-932D62BC08F3}"/>
              </a:ext>
            </a:extLst>
          </p:cNvPr>
          <p:cNvSpPr>
            <a:spLocks noGrp="1"/>
          </p:cNvSpPr>
          <p:nvPr>
            <p:ph type="title"/>
          </p:nvPr>
        </p:nvSpPr>
        <p:spPr/>
        <p:txBody>
          <a:bodyPr/>
          <a:lstStyle/>
          <a:p>
            <a:r>
              <a:rPr lang="en-GB" dirty="0"/>
              <a:t>Welcome and introductions</a:t>
            </a:r>
          </a:p>
        </p:txBody>
      </p:sp>
      <p:sp>
        <p:nvSpPr>
          <p:cNvPr id="4" name="Text Placeholder 3">
            <a:extLst>
              <a:ext uri="{FF2B5EF4-FFF2-40B4-BE49-F238E27FC236}">
                <a16:creationId xmlns:a16="http://schemas.microsoft.com/office/drawing/2014/main" id="{301F8BE2-22B3-5EFB-8EE4-0829EFCEBD2C}"/>
              </a:ext>
            </a:extLst>
          </p:cNvPr>
          <p:cNvSpPr>
            <a:spLocks noGrp="1"/>
          </p:cNvSpPr>
          <p:nvPr>
            <p:ph type="body" sz="quarter" idx="10"/>
          </p:nvPr>
        </p:nvSpPr>
        <p:spPr>
          <a:xfrm>
            <a:off x="1201738" y="2457326"/>
            <a:ext cx="21823362" cy="10801474"/>
          </a:xfrm>
        </p:spPr>
        <p:txBody>
          <a:bodyPr/>
          <a:lstStyle/>
          <a:p>
            <a:pPr marL="0" indent="0">
              <a:buNone/>
            </a:pPr>
            <a:r>
              <a:rPr lang="en-GB" sz="4400" b="1" dirty="0"/>
              <a:t>Steve Bradley</a:t>
            </a:r>
          </a:p>
          <a:p>
            <a:pPr marL="0" indent="0">
              <a:buNone/>
            </a:pPr>
            <a:r>
              <a:rPr lang="en-GB" sz="4400" dirty="0"/>
              <a:t>GP, Researcher and Chair </a:t>
            </a:r>
          </a:p>
          <a:p>
            <a:pPr marL="0" indent="0">
              <a:buNone/>
            </a:pPr>
            <a:r>
              <a:rPr lang="en-GB" sz="4400" dirty="0"/>
              <a:t>of the Cancer Population Board</a:t>
            </a:r>
          </a:p>
          <a:p>
            <a:pPr marL="0" indent="0">
              <a:buNone/>
            </a:pPr>
            <a:endParaRPr lang="en-GB" sz="4800" dirty="0"/>
          </a:p>
          <a:p>
            <a:pPr marL="0" indent="0">
              <a:buNone/>
            </a:pPr>
            <a:r>
              <a:rPr lang="en-GB" sz="4400" b="1" dirty="0"/>
              <a:t>Tom Daniels</a:t>
            </a:r>
          </a:p>
          <a:p>
            <a:pPr marL="0" indent="0">
              <a:buNone/>
            </a:pPr>
            <a:r>
              <a:rPr lang="en-GB" sz="4400" dirty="0"/>
              <a:t>Pathway Integration Leader (Cancer and Diagnostics)</a:t>
            </a:r>
          </a:p>
          <a:p>
            <a:pPr marL="0" indent="0">
              <a:buNone/>
            </a:pPr>
            <a:r>
              <a:rPr lang="en-GB" sz="4400" dirty="0"/>
              <a:t>NHS Integrated Care Board in Leeds</a:t>
            </a:r>
          </a:p>
          <a:p>
            <a:pPr marL="0" indent="0">
              <a:buNone/>
            </a:pPr>
            <a:endParaRPr lang="en-GB" sz="4400" dirty="0"/>
          </a:p>
          <a:p>
            <a:pPr marL="0" indent="0">
              <a:buNone/>
            </a:pPr>
            <a:r>
              <a:rPr lang="en-GB" sz="4400" b="1" dirty="0"/>
              <a:t>Ross Lavery</a:t>
            </a:r>
          </a:p>
          <a:p>
            <a:pPr marL="0" indent="0">
              <a:buNone/>
            </a:pPr>
            <a:r>
              <a:rPr lang="en-GB" sz="4400" dirty="0"/>
              <a:t>Citizen / patient representative on the Cancer Population Board</a:t>
            </a:r>
          </a:p>
          <a:p>
            <a:pPr marL="0" indent="0">
              <a:buNone/>
            </a:pPr>
            <a:endParaRPr lang="en-GB" sz="4800" b="1" dirty="0"/>
          </a:p>
          <a:p>
            <a:pPr marL="0" indent="0">
              <a:buNone/>
            </a:pPr>
            <a:r>
              <a:rPr lang="en-GB" sz="4400" b="1" dirty="0"/>
              <a:t>Caroline Mackay</a:t>
            </a:r>
          </a:p>
          <a:p>
            <a:pPr marL="0" indent="0">
              <a:buNone/>
            </a:pPr>
            <a:r>
              <a:rPr lang="en-GB" sz="4400" dirty="0"/>
              <a:t>Community Relations and Involvement Manager</a:t>
            </a:r>
          </a:p>
          <a:p>
            <a:pPr marL="0" indent="0">
              <a:buNone/>
            </a:pPr>
            <a:r>
              <a:rPr lang="en-GB" sz="4400" dirty="0"/>
              <a:t>NHS Integrated Care Board in Leeds</a:t>
            </a:r>
          </a:p>
        </p:txBody>
      </p:sp>
      <p:pic>
        <p:nvPicPr>
          <p:cNvPr id="5" name="Picture 4">
            <a:extLst>
              <a:ext uri="{FF2B5EF4-FFF2-40B4-BE49-F238E27FC236}">
                <a16:creationId xmlns:a16="http://schemas.microsoft.com/office/drawing/2014/main" id="{2A407AB3-B04E-6F73-0C6E-57CFACD0E99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819353" y="2457326"/>
            <a:ext cx="2353848" cy="2353848"/>
          </a:xfrm>
          <a:prstGeom prst="rect">
            <a:avLst/>
          </a:prstGeom>
        </p:spPr>
      </p:pic>
      <p:pic>
        <p:nvPicPr>
          <p:cNvPr id="6" name="Picture 5">
            <a:extLst>
              <a:ext uri="{FF2B5EF4-FFF2-40B4-BE49-F238E27FC236}">
                <a16:creationId xmlns:a16="http://schemas.microsoft.com/office/drawing/2014/main" id="{A29F292E-FB9E-9019-EF4B-C686655C48F1}"/>
              </a:ext>
              <a:ext uri="{C183D7F6-B498-43B3-948B-1728B52AA6E4}">
                <adec:decorative xmlns:adec="http://schemas.microsoft.com/office/drawing/2017/decorative" val="1"/>
              </a:ext>
            </a:extLst>
          </p:cNvPr>
          <p:cNvPicPr>
            <a:picLocks noChangeAspect="1"/>
          </p:cNvPicPr>
          <p:nvPr/>
        </p:nvPicPr>
        <p:blipFill rotWithShape="1">
          <a:blip r:embed="rId3"/>
          <a:srcRect l="-3" r="40421" b="56671"/>
          <a:stretch/>
        </p:blipFill>
        <p:spPr>
          <a:xfrm>
            <a:off x="15313947" y="4939652"/>
            <a:ext cx="2589897" cy="2719392"/>
          </a:xfrm>
          <a:prstGeom prst="rect">
            <a:avLst/>
          </a:prstGeom>
        </p:spPr>
      </p:pic>
      <p:pic>
        <p:nvPicPr>
          <p:cNvPr id="7" name="Picture 6">
            <a:extLst>
              <a:ext uri="{FF2B5EF4-FFF2-40B4-BE49-F238E27FC236}">
                <a16:creationId xmlns:a16="http://schemas.microsoft.com/office/drawing/2014/main" id="{4152ADCD-EFBB-F8A3-1EAA-E0283A2499D9}"/>
              </a:ext>
              <a:ext uri="{C183D7F6-B498-43B3-948B-1728B52AA6E4}">
                <adec:decorative xmlns:adec="http://schemas.microsoft.com/office/drawing/2017/decorative" val="1"/>
              </a:ext>
            </a:extLst>
          </p:cNvPr>
          <p:cNvPicPr>
            <a:picLocks noChangeAspect="1"/>
          </p:cNvPicPr>
          <p:nvPr/>
        </p:nvPicPr>
        <p:blipFill rotWithShape="1">
          <a:blip r:embed="rId4"/>
          <a:srcRect b="14447"/>
          <a:stretch/>
        </p:blipFill>
        <p:spPr>
          <a:xfrm>
            <a:off x="20876928" y="10283099"/>
            <a:ext cx="2314136" cy="3036661"/>
          </a:xfrm>
          <a:prstGeom prst="rect">
            <a:avLst/>
          </a:prstGeom>
        </p:spPr>
      </p:pic>
      <p:pic>
        <p:nvPicPr>
          <p:cNvPr id="2" name="Picture 1">
            <a:extLst>
              <a:ext uri="{FF2B5EF4-FFF2-40B4-BE49-F238E27FC236}">
                <a16:creationId xmlns:a16="http://schemas.microsoft.com/office/drawing/2014/main" id="{ABB7EA45-5DE8-C5F5-C7C5-315D3B146B1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977953" y="8050833"/>
            <a:ext cx="2401082" cy="3104847"/>
          </a:xfrm>
          <a:prstGeom prst="rect">
            <a:avLst/>
          </a:prstGeom>
        </p:spPr>
      </p:pic>
    </p:spTree>
    <p:extLst>
      <p:ext uri="{BB962C8B-B14F-4D97-AF65-F5344CB8AC3E}">
        <p14:creationId xmlns:p14="http://schemas.microsoft.com/office/powerpoint/2010/main" val="286396284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B64B6-842D-88B0-803C-90B985979B0C}"/>
              </a:ext>
            </a:extLst>
          </p:cNvPr>
          <p:cNvSpPr>
            <a:spLocks noGrp="1"/>
          </p:cNvSpPr>
          <p:nvPr>
            <p:ph type="title"/>
          </p:nvPr>
        </p:nvSpPr>
        <p:spPr/>
        <p:txBody>
          <a:bodyPr>
            <a:normAutofit/>
          </a:bodyPr>
          <a:lstStyle/>
          <a:p>
            <a:r>
              <a:rPr lang="en-GB" sz="6600" dirty="0"/>
              <a:t>Population outcome measures (3)</a:t>
            </a:r>
          </a:p>
        </p:txBody>
      </p:sp>
      <p:sp>
        <p:nvSpPr>
          <p:cNvPr id="4" name="Text Placeholder 3">
            <a:extLst>
              <a:ext uri="{FF2B5EF4-FFF2-40B4-BE49-F238E27FC236}">
                <a16:creationId xmlns:a16="http://schemas.microsoft.com/office/drawing/2014/main" id="{4CC842A7-A35A-C80F-A73A-D5D1D861B5AF}"/>
              </a:ext>
            </a:extLst>
          </p:cNvPr>
          <p:cNvSpPr>
            <a:spLocks noGrp="1"/>
          </p:cNvSpPr>
          <p:nvPr>
            <p:ph type="body" sz="quarter" idx="10"/>
          </p:nvPr>
        </p:nvSpPr>
        <p:spPr>
          <a:xfrm>
            <a:off x="1054096" y="2487407"/>
            <a:ext cx="21823362" cy="10397735"/>
          </a:xfrm>
        </p:spPr>
        <p:txBody>
          <a:bodyPr/>
          <a:lstStyle/>
          <a:p>
            <a:pPr marL="0" indent="0">
              <a:buNone/>
            </a:pPr>
            <a:r>
              <a:rPr lang="en-GB" sz="4800" dirty="0"/>
              <a:t>We will use a range of measures to demonstrate our progress against these measures and to identify priorities. These include:</a:t>
            </a:r>
          </a:p>
          <a:p>
            <a:pPr marL="0" lvl="1" indent="0" defTabSz="914400">
              <a:buNone/>
              <a:defRPr/>
            </a:pPr>
            <a:r>
              <a:rPr lang="en-GB" sz="3600" b="1" dirty="0">
                <a:effectLst/>
                <a:latin typeface="+mn-lt"/>
                <a:ea typeface="Calibri" panose="020F0502020204030204" pitchFamily="34" charset="0"/>
                <a:cs typeface="Arial" panose="020B0604020202020204" pitchFamily="34" charset="0"/>
              </a:rPr>
              <a:t>Prevention</a:t>
            </a:r>
          </a:p>
          <a:p>
            <a:pPr lvl="1" defTabSz="914400">
              <a:defRPr/>
            </a:pPr>
            <a:r>
              <a:rPr lang="en-GB" sz="3600" dirty="0">
                <a:effectLst/>
                <a:latin typeface="+mn-lt"/>
                <a:ea typeface="Calibri" panose="020F0502020204030204" pitchFamily="34" charset="0"/>
                <a:cs typeface="Arial" panose="020B0604020202020204" pitchFamily="34" charset="0"/>
              </a:rPr>
              <a:t>% of people diagnosed with all cancers by age </a:t>
            </a:r>
          </a:p>
          <a:p>
            <a:pPr lvl="1" defTabSz="914400">
              <a:defRPr/>
            </a:pPr>
            <a:r>
              <a:rPr lang="en-GB" sz="3600" dirty="0">
                <a:effectLst/>
                <a:latin typeface="+mn-lt"/>
                <a:ea typeface="Calibri" panose="020F0502020204030204" pitchFamily="34" charset="0"/>
                <a:cs typeface="Arial" panose="020B0604020202020204" pitchFamily="34" charset="0"/>
              </a:rPr>
              <a:t>% of people in Leeds who are smokers</a:t>
            </a:r>
          </a:p>
          <a:p>
            <a:pPr lvl="1" defTabSz="914400">
              <a:defRPr/>
            </a:pPr>
            <a:r>
              <a:rPr lang="en-GB" sz="3600" dirty="0">
                <a:effectLst/>
                <a:latin typeface="+mn-lt"/>
                <a:ea typeface="Calibri" panose="020F0502020204030204" pitchFamily="34" charset="0"/>
                <a:cs typeface="Arial" panose="020B0604020202020204" pitchFamily="34" charset="0"/>
              </a:rPr>
              <a:t>% of people who with Body Mass Index (BMI) over 25</a:t>
            </a:r>
          </a:p>
          <a:p>
            <a:pPr marL="0" lvl="1" indent="0" defTabSz="914400">
              <a:buNone/>
              <a:defRPr/>
            </a:pPr>
            <a:endParaRPr lang="en-GB" sz="3600" dirty="0">
              <a:cs typeface="Arial" panose="020B0604020202020204" pitchFamily="34" charset="0"/>
            </a:endParaRPr>
          </a:p>
          <a:p>
            <a:pPr marL="0" lvl="1" indent="0" defTabSz="914400">
              <a:buNone/>
              <a:defRPr/>
            </a:pPr>
            <a:r>
              <a:rPr lang="en-GB" sz="3600" b="1" dirty="0">
                <a:cs typeface="Arial" panose="020B0604020202020204" pitchFamily="34" charset="0"/>
              </a:rPr>
              <a:t>Early Diagnosis</a:t>
            </a:r>
          </a:p>
          <a:p>
            <a:pPr defTabSz="914400">
              <a:spcAft>
                <a:spcPts val="0"/>
              </a:spcAft>
              <a:defRPr/>
            </a:pPr>
            <a:r>
              <a:rPr lang="en-GB" sz="3600" dirty="0">
                <a:effectLst/>
                <a:ea typeface="Calibri" panose="020F0502020204030204" pitchFamily="34" charset="0"/>
                <a:cs typeface="Arial" panose="020B0604020202020204" pitchFamily="34" charset="0"/>
              </a:rPr>
              <a:t>% of people with cancer who are diagnosed at an early stage (stage one or two) </a:t>
            </a:r>
          </a:p>
          <a:p>
            <a:pPr defTabSz="914400">
              <a:spcAft>
                <a:spcPts val="0"/>
              </a:spcAft>
              <a:defRPr/>
            </a:pPr>
            <a:r>
              <a:rPr lang="en-GB" sz="3600" b="0" i="0" u="none" strike="noStrike" cap="none" spc="0" baseline="0" dirty="0">
                <a:solidFill>
                  <a:schemeClr val="accent1">
                    <a:lumMod val="75000"/>
                  </a:schemeClr>
                </a:solidFill>
                <a:uFillTx/>
                <a:ea typeface="+mn-ea"/>
                <a:cs typeface="+mn-cs"/>
                <a:sym typeface="Helvetica Neue"/>
              </a:rPr>
              <a:t>% diagnosed via </a:t>
            </a:r>
            <a:r>
              <a:rPr lang="en-GB" sz="3600" b="0" i="0" u="none" strike="noStrike" cap="none" spc="0" baseline="0" dirty="0">
                <a:solidFill>
                  <a:srgbClr val="FF0000"/>
                </a:solidFill>
                <a:uFillTx/>
                <a:ea typeface="+mn-ea"/>
                <a:cs typeface="+mn-cs"/>
                <a:sym typeface="Helvetica Neue"/>
              </a:rPr>
              <a:t>2ww</a:t>
            </a:r>
            <a:r>
              <a:rPr lang="en-GB" sz="3600" b="0" i="0" u="none" strike="noStrike" cap="none" spc="0" baseline="0" dirty="0">
                <a:solidFill>
                  <a:schemeClr val="accent1">
                    <a:lumMod val="75000"/>
                  </a:schemeClr>
                </a:solidFill>
                <a:uFillTx/>
                <a:ea typeface="+mn-ea"/>
                <a:cs typeface="+mn-cs"/>
                <a:sym typeface="Helvetica Neue"/>
              </a:rPr>
              <a:t> referral vs proportion diagnosed via emergency presentation </a:t>
            </a:r>
          </a:p>
          <a:p>
            <a:pPr marL="0" lvl="1" indent="0" defTabSz="914400">
              <a:buNone/>
              <a:defRPr/>
            </a:pPr>
            <a:endParaRPr lang="en-GB"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effectLst/>
                <a:latin typeface="+mn-lt"/>
                <a:ea typeface="Calibri" panose="020F0502020204030204" pitchFamily="34" charset="0"/>
                <a:cs typeface="Arial" panose="020B0604020202020204" pitchFamily="34" charset="0"/>
              </a:rPr>
              <a:t>Treatment</a:t>
            </a:r>
          </a:p>
          <a:p>
            <a:pPr defTabSz="914400">
              <a:spcAft>
                <a:spcPts val="0"/>
              </a:spcAft>
              <a:defRPr/>
            </a:pPr>
            <a:r>
              <a:rPr lang="en-GB" sz="3600" dirty="0">
                <a:effectLst/>
                <a:latin typeface="+mn-lt"/>
                <a:ea typeface="Calibri" panose="020F0502020204030204" pitchFamily="34" charset="0"/>
                <a:cs typeface="Arial" panose="020B0604020202020204" pitchFamily="34" charset="0"/>
              </a:rPr>
              <a:t>% of people each year who survive their cancer for five years or more</a:t>
            </a:r>
          </a:p>
          <a:p>
            <a:pPr marL="0" indent="0" defTabSz="914400">
              <a:spcAft>
                <a:spcPts val="0"/>
              </a:spcAft>
              <a:buNone/>
              <a:defRPr/>
            </a:pPr>
            <a:endParaRPr lang="en-GB" sz="3600" dirty="0">
              <a:effectLst/>
              <a:latin typeface="+mn-lt"/>
              <a:ea typeface="Calibri" panose="020F0502020204030204" pitchFamily="34" charset="0"/>
              <a:cs typeface="Arial" panose="020B0604020202020204" pitchFamily="34" charset="0"/>
            </a:endParaRPr>
          </a:p>
          <a:p>
            <a:pPr marL="0" lvl="1" indent="0">
              <a:lnSpc>
                <a:spcPct val="150000"/>
              </a:lnSpc>
              <a:buNone/>
            </a:pPr>
            <a:r>
              <a:rPr lang="en-GB" sz="3600" b="1" dirty="0">
                <a:solidFill>
                  <a:schemeClr val="accent1">
                    <a:lumMod val="75000"/>
                  </a:schemeClr>
                </a:solidFill>
              </a:rPr>
              <a:t>Patient Centred Care</a:t>
            </a:r>
          </a:p>
          <a:p>
            <a:pPr defTabSz="914400">
              <a:spcAft>
                <a:spcPts val="0"/>
              </a:spcAft>
              <a:defRPr/>
            </a:pPr>
            <a:r>
              <a:rPr lang="en-GB" sz="3600" dirty="0">
                <a:solidFill>
                  <a:schemeClr val="accent1">
                    <a:lumMod val="75000"/>
                  </a:schemeClr>
                </a:solidFill>
                <a:effectLst/>
                <a:ea typeface="Calibri" panose="020F0502020204030204" pitchFamily="34" charset="0"/>
                <a:cs typeface="Arial" panose="020B0604020202020204" pitchFamily="34" charset="0"/>
              </a:rPr>
              <a:t>Cancer Quality of Life Survey Results </a:t>
            </a:r>
          </a:p>
          <a:p>
            <a:pPr defTabSz="914400">
              <a:spcAft>
                <a:spcPts val="0"/>
              </a:spcAft>
              <a:defRPr/>
            </a:pPr>
            <a:r>
              <a:rPr lang="en-GB" sz="3600" dirty="0">
                <a:solidFill>
                  <a:schemeClr val="accent1">
                    <a:lumMod val="75000"/>
                  </a:schemeClr>
                </a:solidFill>
                <a:effectLst/>
                <a:ea typeface="Calibri" panose="020F0502020204030204" pitchFamily="34" charset="0"/>
                <a:cs typeface="Arial" panose="020B0604020202020204" pitchFamily="34" charset="0"/>
              </a:rPr>
              <a:t>Good quality of care reported in National Cancer Patient Experience Survey feedback </a:t>
            </a:r>
          </a:p>
          <a:p>
            <a:pPr>
              <a:spcAft>
                <a:spcPts val="0"/>
              </a:spcAft>
            </a:pPr>
            <a:r>
              <a:rPr lang="en-GB" sz="3600" b="0" i="0" u="none" strike="noStrike" spc="0" baseline="0" dirty="0">
                <a:solidFill>
                  <a:schemeClr val="accent1">
                    <a:lumMod val="75000"/>
                  </a:schemeClr>
                </a:solidFill>
                <a:effectLst/>
                <a:ea typeface="Helvetica Neue"/>
                <a:cs typeface="Helvetica Neue"/>
              </a:rPr>
              <a:t>% of patients with completed cancer care reviews and end of treatment summaries</a:t>
            </a:r>
            <a:endParaRPr lang="en-GB" sz="3600" b="0" i="0" u="none" strike="noStrike" dirty="0">
              <a:solidFill>
                <a:schemeClr val="accent1">
                  <a:lumMod val="75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800" dirty="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effectLst/>
                <a:latin typeface="+mn-lt"/>
                <a:ea typeface="Calibri" panose="020F0502020204030204" pitchFamily="34" charset="0"/>
                <a:cs typeface="Arial" panose="020B0604020202020204" pitchFamily="34" charset="0"/>
              </a:rPr>
              <a:t> </a:t>
            </a:r>
          </a:p>
          <a:p>
            <a:pPr marL="0" lvl="1" indent="0">
              <a:lnSpc>
                <a:spcPct val="150000"/>
              </a:lnSpc>
              <a:buNone/>
            </a:pPr>
            <a:endParaRPr lang="en-GB" sz="4800" u="sng" dirty="0"/>
          </a:p>
          <a:p>
            <a:pPr marL="0" indent="0">
              <a:buNone/>
            </a:pPr>
            <a:endParaRPr lang="en-GB" dirty="0"/>
          </a:p>
        </p:txBody>
      </p:sp>
    </p:spTree>
    <p:extLst>
      <p:ext uri="{BB962C8B-B14F-4D97-AF65-F5344CB8AC3E}">
        <p14:creationId xmlns:p14="http://schemas.microsoft.com/office/powerpoint/2010/main" val="31154808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Population outcome measures (4)</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914400" y="2723322"/>
            <a:ext cx="14928574" cy="10474963"/>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6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Discussion space</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Do these outcomes make sense to you?</a:t>
            </a:r>
          </a:p>
          <a:p>
            <a:pPr lvl="1">
              <a:lnSpc>
                <a:spcPct val="150000"/>
              </a:lnSpc>
            </a:pPr>
            <a:r>
              <a:rPr lang="en-GB" dirty="0"/>
              <a:t>More cancers will be prevented.</a:t>
            </a:r>
          </a:p>
          <a:p>
            <a:pPr lvl="1">
              <a:lnSpc>
                <a:spcPct val="150000"/>
              </a:lnSpc>
            </a:pPr>
            <a:r>
              <a:rPr lang="en-GB" dirty="0"/>
              <a:t>People with cancer in Leeds will be diagnosed earlier.</a:t>
            </a:r>
          </a:p>
          <a:p>
            <a:pPr lvl="1">
              <a:lnSpc>
                <a:spcPct val="150000"/>
              </a:lnSpc>
            </a:pPr>
            <a:r>
              <a:rPr lang="en-GB" dirty="0"/>
              <a:t>People will receive safe and effective cancer treatment.</a:t>
            </a:r>
          </a:p>
          <a:p>
            <a:pPr lvl="1">
              <a:lnSpc>
                <a:spcPct val="150000"/>
              </a:lnSpc>
            </a:pPr>
            <a:r>
              <a:rPr lang="en-GB" dirty="0"/>
              <a:t>People with cancer will receive person-centred care.</a:t>
            </a:r>
          </a:p>
          <a:p>
            <a:pPr>
              <a:defRPr/>
            </a:pPr>
            <a:endParaRPr kumimoji="0" lang="en-GB"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Do they reflect what matters to you / your family / the people you represent?</a:t>
            </a:r>
          </a:p>
          <a:p>
            <a:pPr>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 name="Picture 1">
            <a:extLst>
              <a:ext uri="{FF2B5EF4-FFF2-40B4-BE49-F238E27FC236}">
                <a16:creationId xmlns:a16="http://schemas.microsoft.com/office/drawing/2014/main" id="{EB52B19D-B721-54F2-A268-3928E50E05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584557" y="3036888"/>
            <a:ext cx="8112021" cy="7084868"/>
          </a:xfrm>
          <a:prstGeom prst="rect">
            <a:avLst/>
          </a:prstGeom>
        </p:spPr>
      </p:pic>
    </p:spTree>
    <p:extLst>
      <p:ext uri="{BB962C8B-B14F-4D97-AF65-F5344CB8AC3E}">
        <p14:creationId xmlns:p14="http://schemas.microsoft.com/office/powerpoint/2010/main" val="21327561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D8C08-D16C-4206-91D3-C7474FFF0623}"/>
              </a:ext>
            </a:extLst>
          </p:cNvPr>
          <p:cNvSpPr>
            <a:spLocks noGrp="1"/>
          </p:cNvSpPr>
          <p:nvPr>
            <p:ph type="title"/>
          </p:nvPr>
        </p:nvSpPr>
        <p:spPr>
          <a:xfrm>
            <a:off x="1206497" y="8018380"/>
            <a:ext cx="19765709" cy="1800461"/>
          </a:xfrm>
        </p:spPr>
        <p:txBody>
          <a:bodyPr>
            <a:normAutofit fontScale="90000"/>
          </a:bodyPr>
          <a:lstStyle/>
          <a:p>
            <a:r>
              <a:rPr lang="en-GB" dirty="0"/>
              <a:t>Public representation and assurance</a:t>
            </a:r>
            <a:br>
              <a:rPr lang="en-GB" dirty="0"/>
            </a:br>
            <a:br>
              <a:rPr lang="en-GB" dirty="0"/>
            </a:br>
            <a:r>
              <a:rPr lang="en-GB" dirty="0"/>
              <a:t>Making sure local people and their experiences of cancer treatment and care are at the heart of the board's work</a:t>
            </a:r>
            <a:br>
              <a:rPr lang="en-GB" dirty="0"/>
            </a:br>
            <a:br>
              <a:rPr lang="en-GB" dirty="0"/>
            </a:br>
            <a:r>
              <a:rPr lang="en-GB" dirty="0"/>
              <a:t>Caroline Mackay</a:t>
            </a:r>
          </a:p>
        </p:txBody>
      </p:sp>
    </p:spTree>
    <p:extLst>
      <p:ext uri="{BB962C8B-B14F-4D97-AF65-F5344CB8AC3E}">
        <p14:creationId xmlns:p14="http://schemas.microsoft.com/office/powerpoint/2010/main" val="30672421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Public representation and assurance</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160643"/>
            <a:ext cx="22214853" cy="906851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As an organisation, we have a legal and a moral duty to involve people in the plans and decisions we make about delivering healthcare in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It's important that patients, carers and the wider public </a:t>
            </a:r>
            <a:r>
              <a:rPr kumimoji="0" lang="en-GB"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ar</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e aware, and assured, that we are working to ensure that people's voices and experiences are at the heart of our decision-making, and that people feel that their voices and experiences are being properly represented.</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 need to be able to show that this is happening so that people can be assured that their input and feedback is helping shape and improve local services and support.</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 call this providing 'public assurance'.</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20129412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kumimoji="0" lang="en-GB" sz="6600" b="1" i="0" u="none" strike="noStrike" kern="0" cap="none" spc="130" normalizeH="0" baseline="0" noProof="0" dirty="0">
                <a:ln>
                  <a:noFill/>
                </a:ln>
                <a:solidFill>
                  <a:srgbClr val="1B365D"/>
                </a:solidFill>
                <a:effectLst/>
                <a:uLnTx/>
                <a:uFillTx/>
                <a:latin typeface="Helvetica Neue"/>
                <a:sym typeface="Helvetica Neue"/>
              </a:rPr>
              <a:t>Public representation and assurance (2)</a:t>
            </a:r>
            <a:endParaRPr lang="en-GB" sz="6600" dirty="0"/>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22125190"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For people to feel assured we need to demonstrate we </a:t>
            </a:r>
            <a:r>
              <a:rPr lang="en-GB" sz="4800" dirty="0">
                <a:latin typeface="Arial" panose="020B0604020202020204" pitchFamily="34" charset="0"/>
                <a:cs typeface="Arial" panose="020B0604020202020204" pitchFamily="34" charset="0"/>
              </a:rPr>
              <a:t>are</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 name="table" descr="Listened: We have listened and understood people's needs by using existing insight or carrying out involvement activities.&#10;&#10;Acted: we have acted on feedback and used it to shape local services and plans.&#10;&#10;Fed back: we have fed back to people and proactively told people how we have used their feedback">
            <a:extLst>
              <a:ext uri="{FF2B5EF4-FFF2-40B4-BE49-F238E27FC236}">
                <a16:creationId xmlns:a16="http://schemas.microsoft.com/office/drawing/2014/main" id="{3BEBB89C-5DE9-E226-A9CF-118234172662}"/>
              </a:ext>
            </a:extLst>
          </p:cNvPr>
          <p:cNvPicPr>
            <a:picLocks noChangeAspect="1"/>
          </p:cNvPicPr>
          <p:nvPr/>
        </p:nvPicPr>
        <p:blipFill rotWithShape="1">
          <a:blip r:embed="rId3"/>
          <a:srcRect r="16785"/>
          <a:stretch/>
        </p:blipFill>
        <p:spPr>
          <a:xfrm>
            <a:off x="-433808" y="4530770"/>
            <a:ext cx="18160342" cy="8354373"/>
          </a:xfrm>
          <a:prstGeom prst="rect">
            <a:avLst/>
          </a:prstGeom>
        </p:spPr>
      </p:pic>
      <p:pic>
        <p:nvPicPr>
          <p:cNvPr id="6" name="table" descr="Transparent and accountable">
            <a:extLst>
              <a:ext uri="{FF2B5EF4-FFF2-40B4-BE49-F238E27FC236}">
                <a16:creationId xmlns:a16="http://schemas.microsoft.com/office/drawing/2014/main" id="{C0145DEB-2161-EBAE-86D5-395D69FC890C}"/>
              </a:ext>
            </a:extLst>
          </p:cNvPr>
          <p:cNvPicPr>
            <a:picLocks noChangeAspect="1"/>
          </p:cNvPicPr>
          <p:nvPr/>
        </p:nvPicPr>
        <p:blipFill rotWithShape="1">
          <a:blip r:embed="rId3"/>
          <a:srcRect l="83478"/>
          <a:stretch/>
        </p:blipFill>
        <p:spPr>
          <a:xfrm rot="5400000">
            <a:off x="19034863" y="4710572"/>
            <a:ext cx="2805704" cy="6500886"/>
          </a:xfrm>
          <a:prstGeom prst="rect">
            <a:avLst/>
          </a:prstGeom>
        </p:spPr>
      </p:pic>
    </p:spTree>
    <p:extLst>
      <p:ext uri="{BB962C8B-B14F-4D97-AF65-F5344CB8AC3E}">
        <p14:creationId xmlns:p14="http://schemas.microsoft.com/office/powerpoint/2010/main" val="218575888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kumimoji="0" lang="en-GB" sz="6600" b="1" i="0" u="none" strike="noStrike" kern="0" cap="none" spc="130" normalizeH="0" baseline="0" noProof="0" dirty="0">
                <a:ln>
                  <a:noFill/>
                </a:ln>
                <a:solidFill>
                  <a:srgbClr val="1B365D"/>
                </a:solidFill>
                <a:effectLst/>
                <a:uLnTx/>
                <a:uFillTx/>
                <a:latin typeface="Helvetica Neue"/>
                <a:sym typeface="Helvetica Neue"/>
              </a:rPr>
              <a:t>Public representation and assurance (3)</a:t>
            </a:r>
            <a:endParaRPr lang="en-GB" sz="6600" dirty="0"/>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02651" y="2759321"/>
            <a:ext cx="13596182"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There are various ways people's voice and experience can be taken into account by the board:</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By an individual</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By a sub-group which runs parallel to the board</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By links with an existing group or organisation </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By increasing feedback to services directly</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Our work to strengthen public assurance is ongoing – today we are keen to hear your thoughts on how the voices and experiences of people living with frailty and their families and carers would be best represented at the board.</a:t>
            </a: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4" name="Picture 3" descr="Image showing the different organisations that make up the population board including:&#10;&#10;Chair&#10;Leeds Teaching Hospitals Trust&#10;Leeds Community Healthcare&#10;Local authority&#10;Integrated Care Board in Leeds&#10;Public Health&#10;Third sector&#10;General Practice&#10;Leeds and York Partnership Foundation Trust&#10;two clinical leads&#10;Citizen rep (which is circled to highlight the area of conversation we are focussed on)">
            <a:extLst>
              <a:ext uri="{FF2B5EF4-FFF2-40B4-BE49-F238E27FC236}">
                <a16:creationId xmlns:a16="http://schemas.microsoft.com/office/drawing/2014/main" id="{5195C5B0-2992-4791-A655-9B2D4972BD54}"/>
              </a:ext>
            </a:extLst>
          </p:cNvPr>
          <p:cNvPicPr>
            <a:picLocks noChangeAspect="1"/>
          </p:cNvPicPr>
          <p:nvPr/>
        </p:nvPicPr>
        <p:blipFill>
          <a:blip r:embed="rId2"/>
          <a:stretch>
            <a:fillRect/>
          </a:stretch>
        </p:blipFill>
        <p:spPr>
          <a:xfrm>
            <a:off x="14598833" y="2972261"/>
            <a:ext cx="9043871" cy="9138360"/>
          </a:xfrm>
          <a:prstGeom prst="rect">
            <a:avLst/>
          </a:prstGeom>
        </p:spPr>
      </p:pic>
      <p:sp>
        <p:nvSpPr>
          <p:cNvPr id="8" name="Oval 7">
            <a:extLst>
              <a:ext uri="{FF2B5EF4-FFF2-40B4-BE49-F238E27FC236}">
                <a16:creationId xmlns:a16="http://schemas.microsoft.com/office/drawing/2014/main" id="{A3C36612-E0CF-4788-ACC7-BD590787D3EE}"/>
              </a:ext>
              <a:ext uri="{C183D7F6-B498-43B3-948B-1728B52AA6E4}">
                <adec:decorative xmlns:adec="http://schemas.microsoft.com/office/drawing/2017/decorative" val="1"/>
              </a:ext>
            </a:extLst>
          </p:cNvPr>
          <p:cNvSpPr/>
          <p:nvPr/>
        </p:nvSpPr>
        <p:spPr>
          <a:xfrm>
            <a:off x="20212809" y="3455010"/>
            <a:ext cx="2187033" cy="2187033"/>
          </a:xfrm>
          <a:prstGeom prst="ellipse">
            <a:avLst/>
          </a:prstGeom>
          <a:solidFill>
            <a:schemeClr val="bg1">
              <a:alpha val="0"/>
            </a:schemeClr>
          </a:solidFill>
          <a:ln w="1428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E5E5E"/>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5322355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Public representation and assurance (4)</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914400" y="3901440"/>
            <a:ext cx="13929360" cy="929684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6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Discussion space</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defTabSz="2438337" hangingPunct="0">
              <a:spcAft>
                <a:spcPts val="0"/>
              </a:spcAf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What would good public representation look </a:t>
            </a:r>
            <a:r>
              <a:rPr kumimoji="0" lang="en-GB" sz="5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a:rPr>
              <a:t>like for you?</a:t>
            </a:r>
          </a:p>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GB"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a:endParaRPr>
          </a:p>
          <a:p>
            <a:pPr defTabSz="2438337" hangingPunct="0">
              <a:spcAft>
                <a:spcPts val="0"/>
              </a:spcAft>
              <a:defRPr/>
            </a:pPr>
            <a:r>
              <a:rPr kumimoji="0" lang="en-GB" sz="5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Helvetica Neue Medium"/>
              </a:rPr>
              <a:t>What would make you feel confident that we are listening, acting and feeding back?</a:t>
            </a:r>
          </a:p>
          <a:p>
            <a:pPr defTabSz="2438337" hangingPunct="0">
              <a:spcAft>
                <a:spcPts val="0"/>
              </a:spcAft>
              <a:defRPr/>
            </a:pPr>
            <a:endParaRPr lang="en-GB" dirty="0">
              <a:latin typeface="Arial" panose="020B0604020202020204" pitchFamily="34" charset="0"/>
              <a:cs typeface="Arial" panose="020B0604020202020204" pitchFamily="34" charset="0"/>
              <a:sym typeface="Helvetica Neue Medium"/>
            </a:endParaRPr>
          </a:p>
          <a:p>
            <a:pPr marL="0" marR="0" lvl="0" indent="0" defTabSz="825500" rtl="0" eaLnBrk="1" fontAlgn="auto" latinLnBrk="0" hangingPunct="1">
              <a:lnSpc>
                <a:spcPct val="100000"/>
              </a:lnSpc>
              <a:spcBef>
                <a:spcPts val="0"/>
              </a:spcBef>
              <a:spcAft>
                <a:spcPts val="600"/>
              </a:spcAft>
              <a:buClrTx/>
              <a:buSzTx/>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 name="Picture 1">
            <a:extLst>
              <a:ext uri="{FF2B5EF4-FFF2-40B4-BE49-F238E27FC236}">
                <a16:creationId xmlns:a16="http://schemas.microsoft.com/office/drawing/2014/main" id="{EB52B19D-B721-54F2-A268-3928E50E05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584557" y="3036888"/>
            <a:ext cx="8112021" cy="7084868"/>
          </a:xfrm>
          <a:prstGeom prst="rect">
            <a:avLst/>
          </a:prstGeom>
        </p:spPr>
      </p:pic>
    </p:spTree>
    <p:extLst>
      <p:ext uri="{BB962C8B-B14F-4D97-AF65-F5344CB8AC3E}">
        <p14:creationId xmlns:p14="http://schemas.microsoft.com/office/powerpoint/2010/main" val="270239041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D8C08-D16C-4206-91D3-C7474FFF0623}"/>
              </a:ext>
            </a:extLst>
          </p:cNvPr>
          <p:cNvSpPr>
            <a:spLocks noGrp="1"/>
          </p:cNvSpPr>
          <p:nvPr>
            <p:ph type="title"/>
          </p:nvPr>
        </p:nvSpPr>
        <p:spPr>
          <a:xfrm>
            <a:off x="1206497" y="6858000"/>
            <a:ext cx="19765709" cy="1800461"/>
          </a:xfrm>
        </p:spPr>
        <p:txBody>
          <a:bodyPr>
            <a:normAutofit fontScale="90000"/>
          </a:bodyPr>
          <a:lstStyle/>
          <a:p>
            <a:r>
              <a:rPr lang="en-GB" dirty="0"/>
              <a:t>Citizen / patient representation on the cancer board</a:t>
            </a:r>
            <a:br>
              <a:rPr lang="en-GB" dirty="0"/>
            </a:br>
            <a:br>
              <a:rPr lang="en-GB" dirty="0"/>
            </a:br>
            <a:r>
              <a:rPr lang="en-GB" dirty="0"/>
              <a:t>Ross </a:t>
            </a:r>
            <a:r>
              <a:rPr lang="en-GB" dirty="0" err="1"/>
              <a:t>Lavery</a:t>
            </a:r>
            <a:endParaRPr lang="en-GB" dirty="0"/>
          </a:p>
        </p:txBody>
      </p:sp>
    </p:spTree>
    <p:extLst>
      <p:ext uri="{BB962C8B-B14F-4D97-AF65-F5344CB8AC3E}">
        <p14:creationId xmlns:p14="http://schemas.microsoft.com/office/powerpoint/2010/main" val="41114325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D2DCBF-C6F0-CD75-00C2-FEC0F818D0DB}"/>
              </a:ext>
            </a:extLst>
          </p:cNvPr>
          <p:cNvSpPr>
            <a:spLocks noGrp="1"/>
          </p:cNvSpPr>
          <p:nvPr>
            <p:ph type="title"/>
          </p:nvPr>
        </p:nvSpPr>
        <p:spPr/>
        <p:txBody>
          <a:bodyPr/>
          <a:lstStyle/>
          <a:p>
            <a:r>
              <a:rPr lang="en-GB" dirty="0"/>
              <a:t>Introduction and links</a:t>
            </a:r>
          </a:p>
        </p:txBody>
      </p:sp>
      <p:sp>
        <p:nvSpPr>
          <p:cNvPr id="4" name="Text Placeholder 3">
            <a:extLst>
              <a:ext uri="{FF2B5EF4-FFF2-40B4-BE49-F238E27FC236}">
                <a16:creationId xmlns:a16="http://schemas.microsoft.com/office/drawing/2014/main" id="{97C14D8B-E4EA-E4A6-F1BF-5C12AA70A560}"/>
              </a:ext>
            </a:extLst>
          </p:cNvPr>
          <p:cNvSpPr>
            <a:spLocks noGrp="1"/>
          </p:cNvSpPr>
          <p:nvPr>
            <p:ph type="body" sz="quarter" idx="10"/>
          </p:nvPr>
        </p:nvSpPr>
        <p:spPr>
          <a:xfrm>
            <a:off x="1737360" y="2468880"/>
            <a:ext cx="21287740" cy="9662160"/>
          </a:xfrm>
        </p:spPr>
        <p:txBody>
          <a:bodyPr/>
          <a:lstStyle/>
          <a:p>
            <a:pPr marL="0" indent="0">
              <a:buNone/>
            </a:pPr>
            <a:r>
              <a:rPr lang="en-GB" sz="5400" dirty="0"/>
              <a:t>Introduction to Ross – age 33, from Leeds - bowel cancer</a:t>
            </a:r>
          </a:p>
          <a:p>
            <a:pPr marL="0" indent="0">
              <a:buNone/>
            </a:pPr>
            <a:endParaRPr lang="en-GB" sz="2000" dirty="0"/>
          </a:p>
          <a:p>
            <a:r>
              <a:rPr lang="en-GB" sz="4800" dirty="0"/>
              <a:t>Getting a diagnosis</a:t>
            </a:r>
          </a:p>
          <a:p>
            <a:r>
              <a:rPr lang="en-GB" sz="4800" dirty="0"/>
              <a:t>Emergency presentation</a:t>
            </a:r>
          </a:p>
          <a:p>
            <a:r>
              <a:rPr lang="en-GB" sz="4800" dirty="0"/>
              <a:t>Treatment</a:t>
            </a:r>
          </a:p>
          <a:p>
            <a:r>
              <a:rPr lang="en-GB" sz="4800" dirty="0"/>
              <a:t>Recovery</a:t>
            </a:r>
          </a:p>
          <a:p>
            <a:endParaRPr lang="en-GB" sz="3200" dirty="0"/>
          </a:p>
          <a:p>
            <a:pPr marL="0" indent="0">
              <a:buNone/>
            </a:pPr>
            <a:r>
              <a:rPr lang="en-GB" sz="5400" dirty="0"/>
              <a:t>Links with:</a:t>
            </a:r>
          </a:p>
          <a:p>
            <a:pPr marL="0" indent="0">
              <a:buNone/>
            </a:pPr>
            <a:endParaRPr lang="en-GB" sz="2000" dirty="0"/>
          </a:p>
          <a:p>
            <a:pPr marL="0" indent="0">
              <a:buNone/>
            </a:pPr>
            <a:r>
              <a:rPr lang="en-GB" sz="4800" dirty="0"/>
              <a:t>West Yorkshire and Harrogate Cancer Alliance</a:t>
            </a:r>
          </a:p>
          <a:p>
            <a:pPr marL="0" indent="0">
              <a:buNone/>
            </a:pPr>
            <a:endParaRPr lang="en-GB" sz="2000" dirty="0"/>
          </a:p>
          <a:p>
            <a:pPr marL="0" indent="0">
              <a:buNone/>
            </a:pPr>
            <a:r>
              <a:rPr lang="en-GB" sz="4800" dirty="0"/>
              <a:t>Yorkshire Cancer Community</a:t>
            </a:r>
          </a:p>
          <a:p>
            <a:pPr marL="0" indent="0">
              <a:buNone/>
            </a:pPr>
            <a:endParaRPr lang="en-GB" sz="2000" dirty="0"/>
          </a:p>
          <a:p>
            <a:pPr marL="0" indent="0">
              <a:buNone/>
            </a:pPr>
            <a:r>
              <a:rPr lang="en-GB" sz="4800" dirty="0"/>
              <a:t>Some connections to Macmillan and Maggie's</a:t>
            </a:r>
          </a:p>
          <a:p>
            <a:pPr marL="0" indent="0">
              <a:buNone/>
            </a:pPr>
            <a:endParaRPr lang="en-GB" sz="4800" dirty="0"/>
          </a:p>
          <a:p>
            <a:endParaRPr lang="en-GB" dirty="0"/>
          </a:p>
        </p:txBody>
      </p:sp>
    </p:spTree>
    <p:extLst>
      <p:ext uri="{BB962C8B-B14F-4D97-AF65-F5344CB8AC3E}">
        <p14:creationId xmlns:p14="http://schemas.microsoft.com/office/powerpoint/2010/main" val="103067297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860A9B-2D39-D243-A663-20DAC7D3D279}"/>
              </a:ext>
            </a:extLst>
          </p:cNvPr>
          <p:cNvSpPr>
            <a:spLocks noGrp="1"/>
          </p:cNvSpPr>
          <p:nvPr>
            <p:ph type="title"/>
          </p:nvPr>
        </p:nvSpPr>
        <p:spPr/>
        <p:txBody>
          <a:bodyPr/>
          <a:lstStyle/>
          <a:p>
            <a:r>
              <a:rPr lang="en-GB" dirty="0"/>
              <a:t>My experience on the cancer board</a:t>
            </a:r>
          </a:p>
        </p:txBody>
      </p:sp>
      <p:sp>
        <p:nvSpPr>
          <p:cNvPr id="4" name="Text Placeholder 3">
            <a:extLst>
              <a:ext uri="{FF2B5EF4-FFF2-40B4-BE49-F238E27FC236}">
                <a16:creationId xmlns:a16="http://schemas.microsoft.com/office/drawing/2014/main" id="{7DF03D41-8051-C99D-C2B4-0F5FE214BCAF}"/>
              </a:ext>
            </a:extLst>
          </p:cNvPr>
          <p:cNvSpPr>
            <a:spLocks noGrp="1"/>
          </p:cNvSpPr>
          <p:nvPr>
            <p:ph type="body" sz="quarter" idx="10"/>
          </p:nvPr>
        </p:nvSpPr>
        <p:spPr>
          <a:xfrm>
            <a:off x="1054096" y="2377441"/>
            <a:ext cx="22537424" cy="10080982"/>
          </a:xfrm>
        </p:spPr>
        <p:txBody>
          <a:bodyPr/>
          <a:lstStyle/>
          <a:p>
            <a:pPr marL="0" indent="0">
              <a:buNone/>
            </a:pPr>
            <a:r>
              <a:rPr lang="en-GB" sz="4800" dirty="0"/>
              <a:t>Invited to attend my first board meeting on 26th May 2022</a:t>
            </a:r>
            <a:r>
              <a:rPr lang="en-GB" dirty="0"/>
              <a:t>.</a:t>
            </a:r>
          </a:p>
          <a:p>
            <a:pPr marL="0" indent="0">
              <a:buNone/>
            </a:pPr>
            <a:endParaRPr lang="en-GB" sz="3200" dirty="0"/>
          </a:p>
          <a:p>
            <a:pPr marL="0" indent="0">
              <a:buNone/>
            </a:pPr>
            <a:r>
              <a:rPr lang="en-GB" sz="4800" dirty="0"/>
              <a:t>Role Outline </a:t>
            </a:r>
          </a:p>
          <a:p>
            <a:pPr marL="0" indent="0">
              <a:buNone/>
            </a:pPr>
            <a:r>
              <a:rPr lang="en-GB" sz="4400" dirty="0"/>
              <a:t>Due to my experience with the Cancer Alliance, I keep regular contact with many active and passionate cancer patients and advocates.</a:t>
            </a:r>
          </a:p>
          <a:p>
            <a:pPr marL="0" indent="0">
              <a:buNone/>
            </a:pPr>
            <a:endParaRPr lang="en-GB" sz="1600" dirty="0"/>
          </a:p>
          <a:p>
            <a:pPr marL="0" indent="0">
              <a:buNone/>
            </a:pPr>
            <a:r>
              <a:rPr lang="en-GB" sz="4400" dirty="0"/>
              <a:t>I have spent a great deal of my volunteered time listening to their stories and sharing experiences, all of who are passionate about continuing to improve care for future patients as well as maintain the areas of success. </a:t>
            </a:r>
          </a:p>
          <a:p>
            <a:pPr marL="0" indent="0">
              <a:buNone/>
            </a:pPr>
            <a:endParaRPr lang="en-GB" sz="1600" dirty="0"/>
          </a:p>
          <a:p>
            <a:pPr marL="0" indent="0">
              <a:buNone/>
            </a:pPr>
            <a:r>
              <a:rPr lang="en-GB" sz="4400" dirty="0"/>
              <a:t>As a result we all share that common drive for meaning and this community has had a larger positive impact through giving up their valuable time than they probably realise. </a:t>
            </a:r>
          </a:p>
          <a:p>
            <a:pPr marL="0" indent="0">
              <a:buNone/>
            </a:pPr>
            <a:endParaRPr lang="en-GB" sz="1600" dirty="0"/>
          </a:p>
          <a:p>
            <a:pPr marL="0" indent="0">
              <a:buNone/>
            </a:pPr>
            <a:r>
              <a:rPr lang="en-GB" sz="4400" dirty="0"/>
              <a:t>They are a valuable resource I hope is picked up on and used more widely in the future. </a:t>
            </a:r>
          </a:p>
          <a:p>
            <a:pPr marL="0" indent="0">
              <a:buNone/>
            </a:pPr>
            <a:endParaRPr lang="en-GB" sz="1600" dirty="0"/>
          </a:p>
          <a:p>
            <a:pPr marL="0" indent="0">
              <a:buNone/>
            </a:pPr>
            <a:r>
              <a:rPr lang="en-GB" sz="4400" dirty="0"/>
              <a:t>I am hopefully in a strong position as a result to share those perspectives of my fellow panel members and the stories I have heard from patients along my own journey.</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554406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Aim and Outcomes of the workshop</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2286000"/>
            <a:ext cx="22214853" cy="11033760"/>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5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Aim: </a:t>
            </a:r>
            <a:r>
              <a:rPr kumimoji="0" lang="en-GB" sz="5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To share and sense-check our plans for involving local people in the work of the cancer population board</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3600" dirty="0">
              <a:latin typeface="Arial" panose="020B0604020202020204" pitchFamily="34" charset="0"/>
              <a:cs typeface="Arial" panose="020B0604020202020204" pitchFamily="34" charset="0"/>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5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Outcomes – </a:t>
            </a:r>
            <a:r>
              <a:rPr kumimoji="0" lang="en-GB" sz="5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by the end of the workshop you will have:</a:t>
            </a:r>
            <a:endParaRPr kumimoji="0" lang="en-GB"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GB" sz="4800" dirty="0">
                <a:latin typeface="Arial" panose="020B0604020202020204" pitchFamily="34" charset="0"/>
                <a:ea typeface="Calibri" panose="020F0502020204030204" pitchFamily="34" charset="0"/>
                <a:cs typeface="Arial" panose="020B0604020202020204" pitchFamily="34" charset="0"/>
              </a:rPr>
              <a:t>Had an introduction to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the cancer population board</a:t>
            </a:r>
          </a:p>
          <a:p>
            <a:pPr marL="571500" marR="0" lvl="0" indent="-571500" algn="l" defTabSz="8255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Had an introduction to Population Health </a:t>
            </a:r>
          </a:p>
          <a:p>
            <a:pPr marL="571500" marR="0" lvl="0" indent="-571500" algn="l" defTabSz="8255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GB" sz="4800" dirty="0">
                <a:latin typeface="Arial" panose="020B0604020202020204" pitchFamily="34" charset="0"/>
                <a:ea typeface="Calibri" panose="020F0502020204030204" pitchFamily="34" charset="0"/>
                <a:cs typeface="Arial" panose="020B0604020202020204" pitchFamily="34" charset="0"/>
              </a:rPr>
              <a:t>Had a chance to d</a:t>
            </a:r>
            <a:r>
              <a:rPr kumimoji="0" lang="en-GB" sz="48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iscuss</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the findings of the </a:t>
            </a:r>
            <a:r>
              <a:rPr lang="en-GB" sz="4800" dirty="0">
                <a:latin typeface="Arial" panose="020B0604020202020204" pitchFamily="34" charset="0"/>
                <a:ea typeface="Calibri" panose="020F0502020204030204" pitchFamily="34" charset="0"/>
                <a:cs typeface="Arial" panose="020B0604020202020204" pitchFamily="34" charset="0"/>
              </a:rPr>
              <a:t>cancer</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insight report</a:t>
            </a:r>
          </a:p>
          <a:p>
            <a:pPr marL="571500" marR="0" lvl="0" indent="-571500" algn="l" defTabSz="8255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GB" sz="4800" dirty="0">
                <a:latin typeface="Arial" panose="020B0604020202020204" pitchFamily="34" charset="0"/>
                <a:ea typeface="Calibri" panose="020F0502020204030204" pitchFamily="34" charset="0"/>
                <a:cs typeface="Arial" panose="020B0604020202020204" pitchFamily="34" charset="0"/>
              </a:rPr>
              <a:t>Had a chance to d</a:t>
            </a:r>
            <a:r>
              <a:rPr kumimoji="0" lang="en-GB" sz="48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iscuss</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gaps in our findings so far </a:t>
            </a:r>
          </a:p>
          <a:p>
            <a:pPr marL="571500" marR="0" lvl="0" indent="-571500" algn="l" defTabSz="8255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GB" sz="4800" dirty="0">
                <a:latin typeface="Arial" panose="020B0604020202020204" pitchFamily="34" charset="0"/>
                <a:ea typeface="Calibri" panose="020F0502020204030204" pitchFamily="34" charset="0"/>
                <a:cs typeface="Arial" panose="020B0604020202020204" pitchFamily="34" charset="0"/>
              </a:rPr>
              <a:t>Had a chance to d</a:t>
            </a:r>
            <a:r>
              <a:rPr kumimoji="0" lang="en-GB" sz="48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iscuss</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the draft goals / outcomes for the cancer board</a:t>
            </a:r>
          </a:p>
          <a:p>
            <a:pPr marL="571500" marR="0" lvl="0" indent="-571500" algn="l" defTabSz="8255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Had a chance to discuss public representation and assurance on the board</a:t>
            </a: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77761730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1B0E15-C968-2F3F-4B46-A1452A58364C}"/>
              </a:ext>
            </a:extLst>
          </p:cNvPr>
          <p:cNvSpPr>
            <a:spLocks noGrp="1"/>
          </p:cNvSpPr>
          <p:nvPr>
            <p:ph type="title"/>
          </p:nvPr>
        </p:nvSpPr>
        <p:spPr/>
        <p:txBody>
          <a:bodyPr/>
          <a:lstStyle/>
          <a:p>
            <a:r>
              <a:rPr lang="en-GB" dirty="0"/>
              <a:t>My experience on the cancer board (2)</a:t>
            </a:r>
          </a:p>
        </p:txBody>
      </p:sp>
      <p:sp>
        <p:nvSpPr>
          <p:cNvPr id="4" name="Text Placeholder 3">
            <a:extLst>
              <a:ext uri="{FF2B5EF4-FFF2-40B4-BE49-F238E27FC236}">
                <a16:creationId xmlns:a16="http://schemas.microsoft.com/office/drawing/2014/main" id="{48F0459C-2632-477A-9E9C-60F269794D09}"/>
              </a:ext>
            </a:extLst>
          </p:cNvPr>
          <p:cNvSpPr>
            <a:spLocks noGrp="1"/>
          </p:cNvSpPr>
          <p:nvPr>
            <p:ph type="body" sz="quarter" idx="10"/>
          </p:nvPr>
        </p:nvSpPr>
        <p:spPr>
          <a:xfrm>
            <a:off x="1201738" y="3036888"/>
            <a:ext cx="21823362" cy="9848255"/>
          </a:xfrm>
        </p:spPr>
        <p:txBody>
          <a:bodyPr/>
          <a:lstStyle/>
          <a:p>
            <a:pPr marL="0" indent="0">
              <a:buNone/>
            </a:pPr>
            <a:r>
              <a:rPr lang="en-GB" sz="5400" dirty="0"/>
              <a:t>What's Working Well?</a:t>
            </a:r>
          </a:p>
          <a:p>
            <a:pPr marL="0" indent="0">
              <a:buNone/>
            </a:pPr>
            <a:r>
              <a:rPr lang="en-GB" sz="4800" dirty="0"/>
              <a:t>The speed and pace of actions and decisions is very reassuring. When working in this sort of group it can often feel like we are spinning wheels and not actually seeing any progress or change. It can sometimes feel like we are not reaching the ‘right ears’. This group of front line professionals and its continued progress in this board will be of genuine interest to my contacts.</a:t>
            </a:r>
          </a:p>
          <a:p>
            <a:endParaRPr lang="en-GB" sz="4400" dirty="0"/>
          </a:p>
          <a:p>
            <a:pPr marL="0" indent="0">
              <a:buNone/>
            </a:pPr>
            <a:r>
              <a:rPr lang="en-GB" sz="5400" dirty="0"/>
              <a:t>What needs a bit more work?</a:t>
            </a:r>
          </a:p>
          <a:p>
            <a:pPr marL="0" indent="0">
              <a:buNone/>
            </a:pPr>
            <a:r>
              <a:rPr lang="en-GB" sz="4800" dirty="0"/>
              <a:t>Acronyms / insider terminology. Not just the medical jargon but also the NHS admin language that has developed within the organisation. I appreciate however that part of that learning is mine to do as well.</a:t>
            </a:r>
          </a:p>
          <a:p>
            <a:pPr marL="0" indent="0">
              <a:buNone/>
            </a:pPr>
            <a:endParaRPr lang="en-GB" dirty="0"/>
          </a:p>
        </p:txBody>
      </p:sp>
    </p:spTree>
    <p:extLst>
      <p:ext uri="{BB962C8B-B14F-4D97-AF65-F5344CB8AC3E}">
        <p14:creationId xmlns:p14="http://schemas.microsoft.com/office/powerpoint/2010/main" val="400880666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71D6-F6D9-A4F2-6303-E20A67D11A99}"/>
              </a:ext>
            </a:extLst>
          </p:cNvPr>
          <p:cNvSpPr>
            <a:spLocks noGrp="1"/>
          </p:cNvSpPr>
          <p:nvPr>
            <p:ph type="title"/>
          </p:nvPr>
        </p:nvSpPr>
        <p:spPr>
          <a:xfrm>
            <a:off x="1054096" y="-1234680"/>
            <a:ext cx="21971005" cy="1234680"/>
          </a:xfrm>
        </p:spPr>
        <p:txBody>
          <a:bodyPr lIns="50800" tIns="50800" rIns="50800" bIns="50800" anchor="b">
            <a:normAutofit/>
          </a:bodyPr>
          <a:lstStyle/>
          <a:p>
            <a:r>
              <a:rPr lang="en-GB" dirty="0"/>
              <a:t>Final thoughts or questions</a:t>
            </a:r>
          </a:p>
        </p:txBody>
      </p:sp>
      <p:sp>
        <p:nvSpPr>
          <p:cNvPr id="4" name="Text Placeholder 3">
            <a:extLst>
              <a:ext uri="{FF2B5EF4-FFF2-40B4-BE49-F238E27FC236}">
                <a16:creationId xmlns:a16="http://schemas.microsoft.com/office/drawing/2014/main" id="{60FEE7CD-D4DE-5E79-8275-909E91E1D7A5}"/>
              </a:ext>
            </a:extLst>
          </p:cNvPr>
          <p:cNvSpPr>
            <a:spLocks noGrp="1"/>
          </p:cNvSpPr>
          <p:nvPr>
            <p:ph type="body" sz="quarter" idx="10"/>
          </p:nvPr>
        </p:nvSpPr>
        <p:spPr>
          <a:xfrm>
            <a:off x="0" y="3478696"/>
            <a:ext cx="24250033" cy="10686752"/>
          </a:xfrm>
        </p:spPr>
        <p:txBody>
          <a:bodyPr/>
          <a:lstStyle/>
          <a:p>
            <a:pPr marL="0" indent="0" algn="ctr">
              <a:buNone/>
            </a:pPr>
            <a:r>
              <a:rPr lang="en-GB" sz="6000" b="1" dirty="0">
                <a:solidFill>
                  <a:schemeClr val="accent1"/>
                </a:solidFill>
              </a:rPr>
              <a:t>Any final thoughts or questions?</a:t>
            </a:r>
          </a:p>
          <a:p>
            <a:pPr marL="0" indent="0" algn="ctr">
              <a:buNone/>
            </a:pPr>
            <a:endParaRPr lang="en-GB" sz="6000" b="1" dirty="0">
              <a:solidFill>
                <a:schemeClr val="accent1"/>
              </a:solidFill>
            </a:endParaRPr>
          </a:p>
          <a:p>
            <a:pPr marL="0" indent="0" algn="ctr">
              <a:buNone/>
            </a:pPr>
            <a:endParaRPr lang="en-GB" sz="6000" b="1" dirty="0">
              <a:solidFill>
                <a:schemeClr val="accent1"/>
              </a:solidFill>
            </a:endParaRPr>
          </a:p>
        </p:txBody>
      </p:sp>
      <p:pic>
        <p:nvPicPr>
          <p:cNvPr id="1026" name="Picture 2">
            <a:extLst>
              <a:ext uri="{FF2B5EF4-FFF2-40B4-BE49-F238E27FC236}">
                <a16:creationId xmlns:a16="http://schemas.microsoft.com/office/drawing/2014/main" id="{36970596-7A85-0B05-C77C-47C1BA65508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1847" y="5025886"/>
            <a:ext cx="8256411" cy="485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61389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Next steps</a:t>
            </a:r>
          </a:p>
        </p:txBody>
      </p:sp>
      <p:sp>
        <p:nvSpPr>
          <p:cNvPr id="6" name="Text Placeholder 6">
            <a:extLst>
              <a:ext uri="{FF2B5EF4-FFF2-40B4-BE49-F238E27FC236}">
                <a16:creationId xmlns:a16="http://schemas.microsoft.com/office/drawing/2014/main" id="{F5C14773-6859-4F04-BA87-0AE63D759BB1}"/>
              </a:ext>
            </a:extLst>
          </p:cNvPr>
          <p:cNvSpPr txBox="1">
            <a:spLocks/>
          </p:cNvSpPr>
          <p:nvPr/>
        </p:nvSpPr>
        <p:spPr>
          <a:xfrm>
            <a:off x="1127916" y="2723321"/>
            <a:ext cx="21823363" cy="10161821"/>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 plan to add a copy of this recording to the cancer webpage: </a:t>
            </a:r>
          </a:p>
          <a:p>
            <a:pPr marL="0" marR="0" lvl="0" indent="0"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4800" dirty="0">
                <a:latin typeface="Arial" panose="020B0604020202020204" pitchFamily="34" charset="0"/>
                <a:cs typeface="Arial" panose="020B0604020202020204" pitchFamily="34" charset="0"/>
                <a:hlinkClick r:id="rId2"/>
              </a:rPr>
              <a:t>https://www.healthandcareleeds.org/have-your-say/shape-the-future/populations/cancer/</a:t>
            </a:r>
            <a:r>
              <a:rPr lang="en-GB" sz="4800" dirty="0">
                <a:latin typeface="Arial" panose="020B0604020202020204" pitchFamily="34" charset="0"/>
                <a:cs typeface="Arial" panose="020B0604020202020204" pitchFamily="34" charset="0"/>
              </a:rPr>
              <a:t> </a:t>
            </a: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 will send out the slides and an evaluation survey of this workshop</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r>
              <a:rPr lang="en-GB" sz="4800" dirty="0">
                <a:latin typeface="Arial" panose="020B0604020202020204" pitchFamily="34" charset="0"/>
                <a:cs typeface="Arial" panose="020B0604020202020204" pitchFamily="34" charset="0"/>
              </a:rPr>
              <a:t>We'll use today's feedback to update the</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insight report where appropriate </a:t>
            </a:r>
          </a:p>
          <a:p>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4800" dirty="0">
                <a:latin typeface="Arial" panose="020B0604020202020204" pitchFamily="34" charset="0"/>
                <a:cs typeface="Arial" panose="020B0604020202020204" pitchFamily="34" charset="0"/>
              </a:rPr>
              <a:t>We'll u</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se today's feedback to help develop our approach to representation </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We'll begin looking at the gaps in our knowledge and think about involving people to help us learn more. Please send any additional insight or comments to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hlinkClick r:id="rId3"/>
              </a:rPr>
              <a:t>caroline.mackay2@nhs.net</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4800" dirty="0">
                <a:latin typeface="Arial" panose="020B0604020202020204" pitchFamily="34" charset="0"/>
                <a:cs typeface="Arial" panose="020B0604020202020204" pitchFamily="34" charset="0"/>
              </a:rPr>
              <a:t>We'll o</a:t>
            </a:r>
            <a:r>
              <a:rPr kumimoji="0" lang="en-GB"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rganise</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a follow-up public involvement meeting to talk more about public representation and assurance.</a:t>
            </a: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28512131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EBDF8-F3C3-CD47-B263-ACBEA72024CC}"/>
              </a:ext>
            </a:extLst>
          </p:cNvPr>
          <p:cNvSpPr>
            <a:spLocks noGrp="1"/>
          </p:cNvSpPr>
          <p:nvPr>
            <p:ph type="title"/>
          </p:nvPr>
        </p:nvSpPr>
        <p:spPr>
          <a:xfrm>
            <a:off x="1663695" y="-4648203"/>
            <a:ext cx="21971006" cy="4648203"/>
          </a:xfrm>
        </p:spPr>
        <p:txBody>
          <a:bodyPr lIns="50800" tIns="50800" rIns="50800" bIns="50800" anchor="b">
            <a:normAutofit/>
          </a:bodyPr>
          <a:lstStyle/>
          <a:p>
            <a:r>
              <a:rPr lang="en-GB" dirty="0"/>
              <a:t>Thank you</a:t>
            </a:r>
          </a:p>
        </p:txBody>
      </p:sp>
      <p:sp>
        <p:nvSpPr>
          <p:cNvPr id="2" name="TextBox 1">
            <a:extLst>
              <a:ext uri="{FF2B5EF4-FFF2-40B4-BE49-F238E27FC236}">
                <a16:creationId xmlns:a16="http://schemas.microsoft.com/office/drawing/2014/main" id="{87DD3DAA-BADF-279A-B40C-2BCA11DFEEE1}"/>
              </a:ext>
            </a:extLst>
          </p:cNvPr>
          <p:cNvSpPr txBox="1"/>
          <p:nvPr/>
        </p:nvSpPr>
        <p:spPr>
          <a:xfrm>
            <a:off x="1175468" y="6068833"/>
            <a:ext cx="12761843" cy="30413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Thank you for your time and your contribution – it's very much appreciated!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Agenda</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2579078"/>
            <a:ext cx="22234732" cy="10306066"/>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1143000" marR="0" lvl="0" indent="-1143000" algn="l" defTabSz="825500" rtl="0" eaLnBrk="1" fontAlgn="auto" latinLnBrk="0" hangingPunct="1">
              <a:lnSpc>
                <a:spcPct val="150000"/>
              </a:lnSpc>
              <a:spcBef>
                <a:spcPts val="0"/>
              </a:spcBef>
              <a:spcAft>
                <a:spcPts val="600"/>
              </a:spcAft>
              <a:buClrTx/>
              <a:buSzTx/>
              <a:buFont typeface="+mj-lt"/>
              <a:buAutoNum type="arabicPeriod"/>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Population Health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Population Health as an approach and an </a:t>
            </a:r>
            <a:r>
              <a:rPr kumimoji="0" lang="en-GB" sz="48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i</a:t>
            </a:r>
            <a:r>
              <a:rPr lang="en-GB" sz="4800" b="0" dirty="0" err="1">
                <a:latin typeface="Arial" panose="020B0604020202020204" pitchFamily="34" charset="0"/>
                <a:ea typeface="Calibri" panose="020F0502020204030204" pitchFamily="34" charset="0"/>
                <a:cs typeface="Arial" panose="020B0604020202020204" pitchFamily="34" charset="0"/>
              </a:rPr>
              <a:t>ntroduction</a:t>
            </a:r>
            <a:r>
              <a:rPr lang="en-GB" sz="4800" b="0" dirty="0">
                <a:latin typeface="Arial" panose="020B0604020202020204" pitchFamily="34" charset="0"/>
                <a:ea typeface="Calibri" panose="020F0502020204030204" pitchFamily="34" charset="0"/>
                <a:cs typeface="Arial" panose="020B0604020202020204" pitchFamily="34" charset="0"/>
              </a:rPr>
              <a:t> to the cancer population </a:t>
            </a:r>
            <a:r>
              <a:rPr lang="en-GB" sz="4800" dirty="0">
                <a:latin typeface="Arial" panose="020B0604020202020204" pitchFamily="34" charset="0"/>
                <a:ea typeface="Calibri" panose="020F0502020204030204" pitchFamily="34" charset="0"/>
                <a:cs typeface="Arial" panose="020B0604020202020204" pitchFamily="34" charset="0"/>
              </a:rPr>
              <a:t>b</a:t>
            </a:r>
            <a:r>
              <a:rPr lang="en-GB" sz="4800" b="0" dirty="0">
                <a:latin typeface="Arial" panose="020B0604020202020204" pitchFamily="34" charset="0"/>
                <a:ea typeface="Calibri" panose="020F0502020204030204" pitchFamily="34" charset="0"/>
                <a:cs typeface="Arial" panose="020B0604020202020204" pitchFamily="34" charset="0"/>
              </a:rPr>
              <a:t>oard</a:t>
            </a:r>
          </a:p>
          <a:p>
            <a:pPr marL="1143000" marR="0" lvl="0" indent="-1143000" algn="l" defTabSz="825500" rtl="0" eaLnBrk="1" fontAlgn="auto" latinLnBrk="0" hangingPunct="1">
              <a:lnSpc>
                <a:spcPct val="150000"/>
              </a:lnSpc>
              <a:spcBef>
                <a:spcPts val="0"/>
              </a:spcBef>
              <a:spcAft>
                <a:spcPts val="600"/>
              </a:spcAft>
              <a:buClrTx/>
              <a:buSzTx/>
              <a:buFont typeface="+mj-lt"/>
              <a:buAutoNum type="arabicPeriod"/>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Experiences of cancer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What do we already know about local people's  experiences of cancer care, including families and carers?</a:t>
            </a:r>
          </a:p>
          <a:p>
            <a:pPr marL="1143000" marR="0" lvl="0" indent="-1143000" algn="l" defTabSz="825500" rtl="0" eaLnBrk="1" fontAlgn="auto" latinLnBrk="0" hangingPunct="1">
              <a:lnSpc>
                <a:spcPct val="150000"/>
              </a:lnSpc>
              <a:spcBef>
                <a:spcPts val="0"/>
              </a:spcBef>
              <a:spcAft>
                <a:spcPts val="600"/>
              </a:spcAft>
              <a:buClrTx/>
              <a:buSzTx/>
              <a:buFont typeface="+mj-lt"/>
              <a:buAutoNum type="arabicPeriod"/>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Population outcomes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How do we want </a:t>
            </a:r>
            <a:r>
              <a:rPr lang="en-GB" sz="4800" dirty="0">
                <a:latin typeface="Arial" panose="020B0604020202020204" pitchFamily="34" charset="0"/>
                <a:ea typeface="Calibri" panose="020F0502020204030204" pitchFamily="34" charset="0"/>
                <a:cs typeface="Arial" panose="020B0604020202020204" pitchFamily="34" charset="0"/>
              </a:rPr>
              <a:t>care</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to be different for people with cancer, and their families and carers? </a:t>
            </a:r>
          </a:p>
          <a:p>
            <a:pPr marL="1143000" marR="0" lvl="0" indent="-1143000" algn="l" defTabSz="825500" rtl="0" eaLnBrk="1" fontAlgn="auto" latinLnBrk="0" hangingPunct="1">
              <a:lnSpc>
                <a:spcPct val="150000"/>
              </a:lnSpc>
              <a:spcBef>
                <a:spcPts val="0"/>
              </a:spcBef>
              <a:spcAft>
                <a:spcPts val="600"/>
              </a:spcAft>
              <a:buClrTx/>
              <a:buSzTx/>
              <a:buFont typeface="+mj-lt"/>
              <a:buAutoNum type="arabicPeriod"/>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Public representation and assurance </a:t>
            </a:r>
            <a:r>
              <a:rPr kumimoji="0" lang="en-GB" sz="480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What does public representation look like on the board and how can we be assured that it's working?</a:t>
            </a:r>
          </a:p>
          <a:p>
            <a:pPr marL="1143000" marR="0" lvl="0" indent="-1143000" algn="l" defTabSz="825500" rtl="0" eaLnBrk="1" fontAlgn="auto" latinLnBrk="0" hangingPunct="1">
              <a:lnSpc>
                <a:spcPct val="150000"/>
              </a:lnSpc>
              <a:spcBef>
                <a:spcPts val="0"/>
              </a:spcBef>
              <a:spcAft>
                <a:spcPts val="600"/>
              </a:spcAft>
              <a:buClrTx/>
              <a:buSzTx/>
              <a:buFont typeface="+mj-lt"/>
              <a:buAutoNum type="arabicPeriod"/>
              <a:tabLst/>
              <a:defRPr/>
            </a:pPr>
            <a:r>
              <a:rPr kumimoji="0" lang="en-GB" sz="4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Next steps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What happens next?</a:t>
            </a:r>
          </a:p>
          <a:p>
            <a:pPr marL="0" marR="0" lvl="0" indent="0" algn="l" defTabSz="825500" rtl="0" eaLnBrk="1" fontAlgn="auto" latinLnBrk="0" hangingPunct="1">
              <a:lnSpc>
                <a:spcPct val="150000"/>
              </a:lnSpc>
              <a:spcBef>
                <a:spcPts val="0"/>
              </a:spcBef>
              <a:spcAft>
                <a:spcPts val="600"/>
              </a:spcAft>
              <a:buClrTx/>
              <a:buSzTx/>
              <a:buNone/>
              <a:tabLst/>
              <a:defRPr/>
            </a:pP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7944859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F87AD-51D8-005C-AF5E-27219D4B569A}"/>
              </a:ext>
            </a:extLst>
          </p:cNvPr>
          <p:cNvSpPr>
            <a:spLocks noGrp="1"/>
          </p:cNvSpPr>
          <p:nvPr>
            <p:ph type="title"/>
          </p:nvPr>
        </p:nvSpPr>
        <p:spPr/>
        <p:txBody>
          <a:bodyPr>
            <a:normAutofit/>
          </a:bodyPr>
          <a:lstStyle/>
          <a:p>
            <a:r>
              <a:rPr lang="en-GB" sz="6600" dirty="0"/>
              <a:t>Ground rules</a:t>
            </a:r>
          </a:p>
        </p:txBody>
      </p:sp>
      <p:sp>
        <p:nvSpPr>
          <p:cNvPr id="4" name="Text Placeholder 3">
            <a:extLst>
              <a:ext uri="{FF2B5EF4-FFF2-40B4-BE49-F238E27FC236}">
                <a16:creationId xmlns:a16="http://schemas.microsoft.com/office/drawing/2014/main" id="{04BEE0E4-7FD6-36C1-11D5-F0B6FF8F6255}"/>
              </a:ext>
            </a:extLst>
          </p:cNvPr>
          <p:cNvSpPr>
            <a:spLocks noGrp="1"/>
          </p:cNvSpPr>
          <p:nvPr>
            <p:ph type="body" sz="quarter" idx="10"/>
          </p:nvPr>
        </p:nvSpPr>
        <p:spPr>
          <a:xfrm>
            <a:off x="1201738" y="3036888"/>
            <a:ext cx="21823362" cy="8989460"/>
          </a:xfrm>
        </p:spPr>
        <p:txBody>
          <a:bodyPr/>
          <a:lstStyle/>
          <a:p>
            <a:pPr>
              <a:lnSpc>
                <a:spcPct val="150000"/>
              </a:lnSpc>
            </a:pPr>
            <a:r>
              <a:rPr lang="en-GB" sz="4800" dirty="0"/>
              <a:t>Stick to the agenda</a:t>
            </a:r>
          </a:p>
          <a:p>
            <a:pPr>
              <a:lnSpc>
                <a:spcPct val="150000"/>
              </a:lnSpc>
            </a:pPr>
            <a:r>
              <a:rPr lang="en-GB" sz="4800" dirty="0"/>
              <a:t>Stay on mute unless you're speaking</a:t>
            </a:r>
          </a:p>
          <a:p>
            <a:pPr>
              <a:lnSpc>
                <a:spcPct val="150000"/>
              </a:lnSpc>
            </a:pPr>
            <a:r>
              <a:rPr lang="en-GB" sz="4800" dirty="0"/>
              <a:t>Make space for everyone to speak</a:t>
            </a:r>
          </a:p>
          <a:p>
            <a:pPr>
              <a:lnSpc>
                <a:spcPct val="150000"/>
              </a:lnSpc>
            </a:pPr>
            <a:r>
              <a:rPr lang="en-GB" sz="4800" dirty="0"/>
              <a:t>Have your say – use the hand signal or chat box to ask questions or share comments</a:t>
            </a:r>
          </a:p>
          <a:p>
            <a:pPr>
              <a:lnSpc>
                <a:spcPct val="150000"/>
              </a:lnSpc>
            </a:pPr>
            <a:r>
              <a:rPr lang="en-GB" sz="4800" dirty="0"/>
              <a:t>Respect confidentiality</a:t>
            </a:r>
          </a:p>
          <a:p>
            <a:pPr>
              <a:lnSpc>
                <a:spcPct val="150000"/>
              </a:lnSpc>
            </a:pPr>
            <a:r>
              <a:rPr lang="en-GB" sz="4800" dirty="0"/>
              <a:t>Enjoy the session!</a:t>
            </a:r>
          </a:p>
          <a:p>
            <a:endParaRPr lang="en-GB" dirty="0"/>
          </a:p>
        </p:txBody>
      </p:sp>
      <p:pic>
        <p:nvPicPr>
          <p:cNvPr id="5" name="Picture 4" descr="Image of the raise hand feature in Teams">
            <a:extLst>
              <a:ext uri="{FF2B5EF4-FFF2-40B4-BE49-F238E27FC236}">
                <a16:creationId xmlns:a16="http://schemas.microsoft.com/office/drawing/2014/main" id="{875BA378-ED8D-C01B-4735-FBA0FD06FB52}"/>
              </a:ext>
            </a:extLst>
          </p:cNvPr>
          <p:cNvPicPr>
            <a:picLocks noChangeAspect="1"/>
          </p:cNvPicPr>
          <p:nvPr/>
        </p:nvPicPr>
        <p:blipFill>
          <a:blip r:embed="rId2"/>
          <a:stretch>
            <a:fillRect/>
          </a:stretch>
        </p:blipFill>
        <p:spPr>
          <a:xfrm>
            <a:off x="15584557" y="8489213"/>
            <a:ext cx="7062855" cy="3080042"/>
          </a:xfrm>
          <a:prstGeom prst="rect">
            <a:avLst/>
          </a:prstGeom>
        </p:spPr>
      </p:pic>
      <p:pic>
        <p:nvPicPr>
          <p:cNvPr id="6" name="Picture 5">
            <a:extLst>
              <a:ext uri="{FF2B5EF4-FFF2-40B4-BE49-F238E27FC236}">
                <a16:creationId xmlns:a16="http://schemas.microsoft.com/office/drawing/2014/main" id="{81EA6EAB-9111-0470-4669-33C5C30246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57774" y="3693986"/>
            <a:ext cx="2689638" cy="2668625"/>
          </a:xfrm>
          <a:prstGeom prst="rect">
            <a:avLst/>
          </a:prstGeom>
        </p:spPr>
      </p:pic>
    </p:spTree>
    <p:extLst>
      <p:ext uri="{BB962C8B-B14F-4D97-AF65-F5344CB8AC3E}">
        <p14:creationId xmlns:p14="http://schemas.microsoft.com/office/powerpoint/2010/main" val="29833779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D8C08-D16C-4206-91D3-C7474FFF0623}"/>
              </a:ext>
            </a:extLst>
          </p:cNvPr>
          <p:cNvSpPr>
            <a:spLocks noGrp="1"/>
          </p:cNvSpPr>
          <p:nvPr>
            <p:ph type="title"/>
          </p:nvPr>
        </p:nvSpPr>
        <p:spPr>
          <a:xfrm>
            <a:off x="1206497" y="6857999"/>
            <a:ext cx="19765709" cy="1800461"/>
          </a:xfrm>
        </p:spPr>
        <p:txBody>
          <a:bodyPr>
            <a:normAutofit fontScale="90000"/>
          </a:bodyPr>
          <a:lstStyle/>
          <a:p>
            <a:r>
              <a:rPr lang="en-GB" dirty="0"/>
              <a:t>The Population Health Approach</a:t>
            </a:r>
            <a:br>
              <a:rPr lang="en-GB" dirty="0"/>
            </a:br>
            <a:br>
              <a:rPr lang="en-GB" dirty="0"/>
            </a:br>
            <a:br>
              <a:rPr lang="en-GB" dirty="0"/>
            </a:br>
            <a:r>
              <a:rPr lang="en-GB" dirty="0"/>
              <a:t>Steve Bradley </a:t>
            </a:r>
          </a:p>
        </p:txBody>
      </p:sp>
    </p:spTree>
    <p:extLst>
      <p:ext uri="{BB962C8B-B14F-4D97-AF65-F5344CB8AC3E}">
        <p14:creationId xmlns:p14="http://schemas.microsoft.com/office/powerpoint/2010/main" val="274435968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054096" y="751344"/>
            <a:ext cx="21971005" cy="1234680"/>
          </a:xfrm>
        </p:spPr>
        <p:txBody>
          <a:bodyPr>
            <a:noAutofit/>
          </a:bodyPr>
          <a:lstStyle/>
          <a:p>
            <a:r>
              <a:rPr lang="en-GB" sz="66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5" y="2202001"/>
            <a:ext cx="22481765" cy="11165656"/>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4800" dirty="0">
                <a:solidFill>
                  <a:schemeClr val="accent6">
                    <a:lumMod val="50000"/>
                  </a:schemeClr>
                </a:solidFill>
                <a:latin typeface="Arial" panose="020B0604020202020204" pitchFamily="34" charset="0"/>
                <a:cs typeface="Arial" panose="020B0604020202020204" pitchFamily="34" charset="0"/>
              </a:rPr>
              <a:t>Traditional approach  </a:t>
            </a:r>
            <a:r>
              <a:rPr lang="en-GB" sz="4800" dirty="0">
                <a:latin typeface="Arial" panose="020B0604020202020204" pitchFamily="34" charset="0"/>
                <a:cs typeface="Arial" panose="020B0604020202020204" pitchFamily="34" charset="0"/>
              </a:rPr>
              <a:t>-  ‘commissioning’, ‘pathways’ &amp; organisations  </a:t>
            </a:r>
            <a:endParaRPr kumimoji="0" lang="en-GB" sz="48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4800" b="1" noProof="0" dirty="0">
                <a:solidFill>
                  <a:srgbClr val="7030A0"/>
                </a:solidFill>
                <a:latin typeface="Arial" panose="020B0604020202020204" pitchFamily="34" charset="0"/>
                <a:cs typeface="Arial" panose="020B0604020202020204" pitchFamily="34" charset="0"/>
              </a:rPr>
              <a:t>PH approach </a:t>
            </a:r>
            <a:r>
              <a:rPr lang="en-GB" sz="4800" noProof="0" dirty="0">
                <a:latin typeface="Arial" panose="020B0604020202020204" pitchFamily="34" charset="0"/>
                <a:cs typeface="Arial" panose="020B0604020202020204" pitchFamily="34" charset="0"/>
              </a:rPr>
              <a:t>– focus on peoples’ needs &amp; improving lives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4800" b="1" noProof="0" dirty="0">
                <a:latin typeface="Arial" panose="020B0604020202020204" pitchFamily="34" charset="0"/>
                <a:cs typeface="Arial" panose="020B0604020202020204" pitchFamily="34" charset="0"/>
              </a:rPr>
              <a:t>Includes:</a:t>
            </a:r>
            <a:endParaRPr kumimoji="0" lang="en-GB" sz="4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Prevention – helping people stay healthy</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Outcomes – the</a:t>
            </a:r>
            <a:r>
              <a:rPr kumimoji="0" lang="en-GB" sz="4800" b="0" i="0" u="none" strike="noStrike" kern="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a:t>
            </a:r>
            <a:r>
              <a:rPr lang="en-GB" sz="4800" dirty="0">
                <a:latin typeface="Arial" panose="020B0604020202020204" pitchFamily="34" charset="0"/>
                <a:ea typeface="Calibri" panose="020F0502020204030204" pitchFamily="34" charset="0"/>
                <a:cs typeface="Arial" panose="020B0604020202020204" pitchFamily="34" charset="0"/>
              </a:rPr>
              <a:t>differences services &amp; support can make</a:t>
            </a: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Reducing health inequalities</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4800" dirty="0">
                <a:latin typeface="Arial" panose="020B0604020202020204" pitchFamily="34" charset="0"/>
                <a:ea typeface="Calibri" panose="020F0502020204030204" pitchFamily="34" charset="0"/>
                <a:cs typeface="Arial" panose="020B0604020202020204" pitchFamily="34" charset="0"/>
              </a:rPr>
              <a:t>Partnership working</a:t>
            </a: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The 'wider determinants of health'</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9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r"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 </a:t>
            </a: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lvl="0" indent="0">
              <a:buNone/>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Google</a:t>
            </a:r>
            <a:r>
              <a:rPr lang="en-GB" sz="4800" dirty="0">
                <a:latin typeface="Arial" panose="020B0604020202020204" pitchFamily="34" charset="0"/>
                <a:ea typeface="Calibri" panose="020F0502020204030204" pitchFamily="34" charset="0"/>
                <a:cs typeface="Arial" panose="020B0604020202020204" pitchFamily="34" charset="0"/>
              </a:rPr>
              <a:t>: Kings’ Fund, What is a population health approach?</a:t>
            </a: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571500" marR="0" lvl="0" indent="-571500" algn="l" defTabSz="8255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987838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600" dirty="0"/>
              <a:t>Population health (2)</a:t>
            </a:r>
          </a:p>
        </p:txBody>
      </p:sp>
      <p:pic>
        <p:nvPicPr>
          <p:cNvPr id="7" name="Picture 6" descr="Population Boards">
            <a:extLst>
              <a:ext uri="{FF2B5EF4-FFF2-40B4-BE49-F238E27FC236}">
                <a16:creationId xmlns:a16="http://schemas.microsoft.com/office/drawing/2014/main" id="{25306F9E-163F-4185-B0D6-895D0B28B2B3}"/>
              </a:ext>
            </a:extLst>
          </p:cNvPr>
          <p:cNvPicPr>
            <a:picLocks noChangeAspect="1"/>
          </p:cNvPicPr>
          <p:nvPr/>
        </p:nvPicPr>
        <p:blipFill rotWithShape="1">
          <a:blip r:embed="rId3"/>
          <a:srcRect r="81835" b="38378"/>
          <a:stretch/>
        </p:blipFill>
        <p:spPr>
          <a:xfrm>
            <a:off x="848407" y="3526970"/>
            <a:ext cx="4028393" cy="4963887"/>
          </a:xfrm>
          <a:prstGeom prst="rect">
            <a:avLst/>
          </a:prstGeom>
        </p:spPr>
      </p:pic>
    </p:spTree>
    <p:extLst>
      <p:ext uri="{BB962C8B-B14F-4D97-AF65-F5344CB8AC3E}">
        <p14:creationId xmlns:p14="http://schemas.microsoft.com/office/powerpoint/2010/main" val="3261385121"/>
      </p:ext>
    </p:extLst>
  </p:cSld>
  <p:clrMapOvr>
    <a:masterClrMapping/>
  </p:clrMapOvr>
  <p:transition spd="med"/>
</p:sld>
</file>

<file path=ppt/theme/theme1.xml><?xml version="1.0" encoding="utf-8"?>
<a:theme xmlns:a="http://schemas.openxmlformats.org/drawingml/2006/main" name="21_BasicWhite">
  <a:themeElements>
    <a:clrScheme name="Custom 2">
      <a:dk1>
        <a:srgbClr val="5E5E5E"/>
      </a:dk1>
      <a:lt1>
        <a:srgbClr val="FFFFFF"/>
      </a:lt1>
      <a:dk2>
        <a:srgbClr val="A7A7A7"/>
      </a:dk2>
      <a:lt2>
        <a:srgbClr val="535353"/>
      </a:lt2>
      <a:accent1>
        <a:srgbClr val="17385D"/>
      </a:accent1>
      <a:accent2>
        <a:srgbClr val="127C79"/>
      </a:accent2>
      <a:accent3>
        <a:srgbClr val="FAAFA5"/>
      </a:accent3>
      <a:accent4>
        <a:srgbClr val="F8EA2D"/>
      </a:accent4>
      <a:accent5>
        <a:srgbClr val="8CBDB8"/>
      </a:accent5>
      <a:accent6>
        <a:srgbClr val="F09550"/>
      </a:accent6>
      <a:hlink>
        <a:srgbClr val="17385D"/>
      </a:hlink>
      <a:folHlink>
        <a:srgbClr val="127C79"/>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cap="flat">
          <a:solidFill>
            <a:schemeClr val="accent2"/>
          </a:solidFill>
          <a:prstDash val="solid"/>
          <a:round/>
        </a:ln>
        <a:effectLst/>
        <a:sp3d/>
      </a:spPr>
      <a:bodyPr rot="0" spcFirstLastPara="1" vertOverflow="overflow" horzOverflow="overflow" vert="horz" wrap="square" lIns="50800" tIns="50800" rIns="50800" bIns="50800" numCol="1" spcCol="38100" rtlCol="0" anchor="ctr">
        <a:no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eeds Heath &amp; Care Partnership_PowerPoint Template v2" id="{561DBA7D-9DEA-4972-A356-D3F24189FE84}" vid="{08E9DDF9-C330-465B-BDB9-5832BD71E673}"/>
    </a:ext>
  </a:extLst>
</a:theme>
</file>

<file path=ppt/theme/theme2.xml><?xml version="1.0" encoding="utf-8"?>
<a:theme xmlns:a="http://schemas.openxmlformats.org/drawingml/2006/main" name="22_BasicWhite">
  <a:themeElements>
    <a:clrScheme name="Custom 2">
      <a:dk1>
        <a:srgbClr val="5E5E5E"/>
      </a:dk1>
      <a:lt1>
        <a:srgbClr val="FFFFFF"/>
      </a:lt1>
      <a:dk2>
        <a:srgbClr val="A7A7A7"/>
      </a:dk2>
      <a:lt2>
        <a:srgbClr val="535353"/>
      </a:lt2>
      <a:accent1>
        <a:srgbClr val="17385D"/>
      </a:accent1>
      <a:accent2>
        <a:srgbClr val="127C79"/>
      </a:accent2>
      <a:accent3>
        <a:srgbClr val="FAAFA5"/>
      </a:accent3>
      <a:accent4>
        <a:srgbClr val="F8EA2D"/>
      </a:accent4>
      <a:accent5>
        <a:srgbClr val="8CBDB8"/>
      </a:accent5>
      <a:accent6>
        <a:srgbClr val="F09550"/>
      </a:accent6>
      <a:hlink>
        <a:srgbClr val="17385D"/>
      </a:hlink>
      <a:folHlink>
        <a:srgbClr val="127C79"/>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cap="flat">
          <a:solidFill>
            <a:schemeClr val="accent2"/>
          </a:solidFill>
          <a:prstDash val="solid"/>
          <a:round/>
        </a:ln>
        <a:effectLst/>
        <a:sp3d/>
      </a:spPr>
      <a:bodyPr rot="0" spcFirstLastPara="1" vertOverflow="overflow" horzOverflow="overflow" vert="horz" wrap="square" lIns="50800" tIns="50800" rIns="50800" bIns="50800" numCol="1" spcCol="38100" rtlCol="0" anchor="ctr">
        <a:no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eeds Heath &amp; Care Partnership_PowerPoint Template v2" id="{561DBA7D-9DEA-4972-A356-D3F24189FE84}" vid="{08E9DDF9-C330-465B-BDB9-5832BD71E673}"/>
    </a:ext>
  </a:extLst>
</a:theme>
</file>

<file path=ppt/theme/theme3.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CFA6261A34A24B84B0EEDEC2D82986" ma:contentTypeVersion="14" ma:contentTypeDescription="Create a new document." ma:contentTypeScope="" ma:versionID="cd89598d868cc954ac65e0046637a4b2">
  <xsd:schema xmlns:xsd="http://www.w3.org/2001/XMLSchema" xmlns:xs="http://www.w3.org/2001/XMLSchema" xmlns:p="http://schemas.microsoft.com/office/2006/metadata/properties" xmlns:ns1="http://schemas.microsoft.com/sharepoint/v3" xmlns:ns2="313c7ca4-223d-4177-ba59-8e8564ea9d3b" xmlns:ns3="e2833e5a-7f95-4127-9792-b4a899f994a0" targetNamespace="http://schemas.microsoft.com/office/2006/metadata/properties" ma:root="true" ma:fieldsID="b52e8eba816e1b2b082e41d0ca1e86a2" ns1:_="" ns2:_="" ns3:_="">
    <xsd:import namespace="http://schemas.microsoft.com/sharepoint/v3"/>
    <xsd:import namespace="313c7ca4-223d-4177-ba59-8e8564ea9d3b"/>
    <xsd:import namespace="e2833e5a-7f95-4127-9792-b4a899f994a0"/>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3c7ca4-223d-4177-ba59-8e8564ea9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833e5a-7f95-4127-9792-b4a899f994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5A99B41-A3B6-40F6-894A-1C8CA4BE0BDE}">
  <ds:schemaRefs>
    <ds:schemaRef ds:uri="http://schemas.microsoft.com/sharepoint/v3/contenttype/forms"/>
  </ds:schemaRefs>
</ds:datastoreItem>
</file>

<file path=customXml/itemProps2.xml><?xml version="1.0" encoding="utf-8"?>
<ds:datastoreItem xmlns:ds="http://schemas.openxmlformats.org/officeDocument/2006/customXml" ds:itemID="{8A1A44E3-3771-421E-B117-7D4B7D56F5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3c7ca4-223d-4177-ba59-8e8564ea9d3b"/>
    <ds:schemaRef ds:uri="e2833e5a-7f95-4127-9792-b4a899f994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BF215E-4098-4CBC-9B9D-EE14EDDB4FC1}">
  <ds:schemaRefs>
    <ds:schemaRef ds:uri="http://schemas.microsoft.com/sharepoint/v3"/>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e2833e5a-7f95-4127-9792-b4a899f994a0"/>
    <ds:schemaRef ds:uri="http://schemas.microsoft.com/office/2006/documentManagement/types"/>
    <ds:schemaRef ds:uri="313c7ca4-223d-4177-ba59-8e8564ea9d3b"/>
    <ds:schemaRef ds:uri="http://www.w3.org/XML/1998/namespace"/>
    <ds:schemaRef ds:uri="http://purl.org/dc/dcmityp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Leeds Heath &amp; Care Partnership_PowerPoint Template v2</Template>
  <TotalTime>2106</TotalTime>
  <Words>3581</Words>
  <Application>Microsoft Office PowerPoint</Application>
  <PresentationFormat>Custom</PresentationFormat>
  <Paragraphs>352</Paragraphs>
  <Slides>43</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Arial Black</vt:lpstr>
      <vt:lpstr>Courier New</vt:lpstr>
      <vt:lpstr>Helvetica Neue</vt:lpstr>
      <vt:lpstr>Helvetica Neue Medium</vt:lpstr>
      <vt:lpstr>Wingdings</vt:lpstr>
      <vt:lpstr>21_BasicWhite</vt:lpstr>
      <vt:lpstr>22_BasicWhite</vt:lpstr>
      <vt:lpstr>Involving local people in the work of the Cancer Population Board</vt:lpstr>
      <vt:lpstr>Recording</vt:lpstr>
      <vt:lpstr>Welcome and introductions</vt:lpstr>
      <vt:lpstr>Aim and Outcomes of the workshop</vt:lpstr>
      <vt:lpstr>Agenda</vt:lpstr>
      <vt:lpstr>Ground rules</vt:lpstr>
      <vt:lpstr>The Population Health Approach   Steve Bradley </vt:lpstr>
      <vt:lpstr>Population health</vt:lpstr>
      <vt:lpstr>Population health (2)</vt:lpstr>
      <vt:lpstr>Population health (3)</vt:lpstr>
      <vt:lpstr>Population health (4)</vt:lpstr>
      <vt:lpstr>Population health (5)</vt:lpstr>
      <vt:lpstr>Getting boards “just right”</vt:lpstr>
      <vt:lpstr>Make up of the board</vt:lpstr>
      <vt:lpstr>Who's on the board?</vt:lpstr>
      <vt:lpstr>Profiles</vt:lpstr>
      <vt:lpstr>Profiles (2)</vt:lpstr>
      <vt:lpstr>What kinds of decisions do we make?</vt:lpstr>
      <vt:lpstr>Examples of things we’ve discussed</vt:lpstr>
      <vt:lpstr>Experiences of cancer treatment and care -  Using local people's experiences of cancer can help shape and improve cancer care in the future  Caroline Mackay</vt:lpstr>
      <vt:lpstr>Experiences of cancer treatment and care</vt:lpstr>
      <vt:lpstr>Experiences of cancer treatment and care (2)</vt:lpstr>
      <vt:lpstr>Experiences of cancer treatment and care (3)</vt:lpstr>
      <vt:lpstr>Experiences of cancer treatment and care (4)</vt:lpstr>
      <vt:lpstr>Experiences of cancer treatment and care (5)</vt:lpstr>
      <vt:lpstr>Population outcome measures –  How will the board know it's making progress with its goals and ambitions?  Tom Daniels </vt:lpstr>
      <vt:lpstr>Population health – Cancer in Leeds</vt:lpstr>
      <vt:lpstr>Population outcome measures</vt:lpstr>
      <vt:lpstr>Population outcome measures (2)</vt:lpstr>
      <vt:lpstr>Population outcome measures (3)</vt:lpstr>
      <vt:lpstr>Population outcome measures (4)</vt:lpstr>
      <vt:lpstr>Public representation and assurance  Making sure local people and their experiences of cancer treatment and care are at the heart of the board's work  Caroline Mackay</vt:lpstr>
      <vt:lpstr>Public representation and assurance</vt:lpstr>
      <vt:lpstr>Public representation and assurance (2)</vt:lpstr>
      <vt:lpstr>Public representation and assurance (3)</vt:lpstr>
      <vt:lpstr>Public representation and assurance (4)</vt:lpstr>
      <vt:lpstr>Citizen / patient representation on the cancer board  Ross Lavery</vt:lpstr>
      <vt:lpstr>Introduction and links</vt:lpstr>
      <vt:lpstr>My experience on the cancer board</vt:lpstr>
      <vt:lpstr>My experience on the cancer board (2)</vt:lpstr>
      <vt:lpstr>Final thoughts or questions</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Embedding Involvement in the Population Boards</dc:title>
  <dc:creator>BRIDLE, Chris (NHS WEST YORKSHIRE ICB - 15F)</dc:creator>
  <cp:lastModifiedBy>STEWART, Adam (NHS WEST YORKSHIRE ICB - 15F)</cp:lastModifiedBy>
  <cp:revision>41</cp:revision>
  <dcterms:created xsi:type="dcterms:W3CDTF">2022-09-06T10:06:53Z</dcterms:created>
  <dcterms:modified xsi:type="dcterms:W3CDTF">2023-04-26T12:14:28Z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0x010100BCCFA6261A34A24B84B0EEDEC2D82986</vt:lpwstr>
  </property>
</Properties>
</file>